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8.jpg" ContentType="image/pn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63" r:id="rId5"/>
    <p:sldId id="260" r:id="rId6"/>
    <p:sldId id="262" r:id="rId7"/>
    <p:sldId id="261" r:id="rId8"/>
    <p:sldId id="264" r:id="rId9"/>
    <p:sldId id="265"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ADA"/>
    <a:srgbClr val="273158"/>
    <a:srgbClr val="FE904E"/>
    <a:srgbClr val="A5D9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p:restoredTop sz="78238"/>
  </p:normalViewPr>
  <p:slideViewPr>
    <p:cSldViewPr snapToGrid="0" snapToObjects="1">
      <p:cViewPr varScale="1">
        <p:scale>
          <a:sx n="88" d="100"/>
          <a:sy n="88" d="100"/>
        </p:scale>
        <p:origin x="496"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5ECF0-1D30-AD43-8CBF-133A2CE19968}" type="datetimeFigureOut">
              <a:rPr lang="en-US" smtClean="0"/>
              <a:t>6/26/19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D7155-1B15-CC4E-B84B-475BA6F3D76F}" type="slidenum">
              <a:rPr lang="en-US" smtClean="0"/>
              <a:t>‹#›</a:t>
            </a:fld>
            <a:endParaRPr lang="en-US"/>
          </a:p>
        </p:txBody>
      </p:sp>
    </p:spTree>
    <p:extLst>
      <p:ext uri="{BB962C8B-B14F-4D97-AF65-F5344CB8AC3E}">
        <p14:creationId xmlns:p14="http://schemas.microsoft.com/office/powerpoint/2010/main" val="186363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19db.apan5310.com:3201/public/dashboard/ee8a48c2-7d83-4229-ba12-619efa7586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lic.tableau.com/profile/jia.ya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Helvetica Neue" panose="02000503000000020004" pitchFamily="2" charset="0"/>
                <a:hlinkClick r:id="rId3">
                  <a:extLst>
                    <a:ext uri="{A12FA001-AC4F-418D-AE19-62706E023703}">
                      <ahyp:hlinkClr xmlns:ahyp="http://schemas.microsoft.com/office/drawing/2018/hyperlinkcolor" val="tx"/>
                    </a:ext>
                  </a:extLst>
                </a:hlinkClick>
              </a:rPr>
              <a:t>http://s19db.apan5310.com:3201/public/dashboard/ee8a48c2-7d83-4229-ba12-619efa7586ce</a:t>
            </a:r>
            <a:endParaRPr lang="en-US" dirty="0">
              <a:solidFill>
                <a:schemeClr val="bg1"/>
              </a:solidFill>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7FFD7155-1B15-CC4E-B84B-475BA6F3D76F}" type="slidenum">
              <a:rPr lang="en-US" smtClean="0"/>
              <a:t>7</a:t>
            </a:fld>
            <a:endParaRPr lang="en-US"/>
          </a:p>
        </p:txBody>
      </p:sp>
    </p:spTree>
    <p:extLst>
      <p:ext uri="{BB962C8B-B14F-4D97-AF65-F5344CB8AC3E}">
        <p14:creationId xmlns:p14="http://schemas.microsoft.com/office/powerpoint/2010/main" val="323868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use tableau to build another dashboard.</a:t>
            </a:r>
          </a:p>
          <a:p>
            <a:r>
              <a:rPr lang="en-US" dirty="0"/>
              <a:t>In tableau, we created 6 figures.</a:t>
            </a:r>
          </a:p>
          <a:p>
            <a:r>
              <a:rPr lang="en-US" dirty="0"/>
              <a:t>Figure</a:t>
            </a:r>
            <a:r>
              <a:rPr lang="zh-CN" altLang="en-US" dirty="0"/>
              <a:t> </a:t>
            </a:r>
            <a:r>
              <a:rPr lang="en-US" altLang="zh-CN" dirty="0"/>
              <a:t>1</a:t>
            </a:r>
            <a:r>
              <a:rPr lang="zh-CN" altLang="en-US" dirty="0"/>
              <a:t> </a:t>
            </a:r>
            <a:r>
              <a:rPr lang="en-US" altLang="zh-CN" dirty="0"/>
              <a:t>shows</a:t>
            </a:r>
            <a:r>
              <a:rPr lang="zh-CN" altLang="en-US" dirty="0"/>
              <a:t> </a:t>
            </a:r>
            <a:r>
              <a:rPr lang="en-US" altLang="zh-CN" dirty="0"/>
              <a:t>the</a:t>
            </a:r>
            <a:r>
              <a:rPr lang="zh-CN" altLang="en-US" dirty="0"/>
              <a:t> </a:t>
            </a:r>
            <a:r>
              <a:rPr lang="en-US" altLang="zh-CN" dirty="0"/>
              <a:t>distribution of borrowers and investors and cash</a:t>
            </a:r>
            <a:r>
              <a:rPr lang="zh-CN" altLang="en-US" dirty="0"/>
              <a:t> </a:t>
            </a:r>
            <a:r>
              <a:rPr lang="en-US" altLang="zh-CN" dirty="0"/>
              <a:t>flow. Size means the number of clients. in the borrower graphic, the darkness of the Color means amount of loan. In the investor graphics, darkness means the amount of fund we received. With the tool bar on the side we can see the information of selected regions</a:t>
            </a:r>
          </a:p>
          <a:p>
            <a:endParaRPr lang="en-US" altLang="zh-CN" dirty="0"/>
          </a:p>
          <a:p>
            <a:r>
              <a:rPr lang="en-US" altLang="zh-CN" dirty="0"/>
              <a:t>Figure</a:t>
            </a:r>
            <a:r>
              <a:rPr lang="zh-CN" altLang="en-US" dirty="0"/>
              <a:t> </a:t>
            </a:r>
            <a:r>
              <a:rPr lang="en-US" altLang="zh-CN" dirty="0"/>
              <a:t>2</a:t>
            </a:r>
            <a:r>
              <a:rPr lang="zh-CN" altLang="en-US" dirty="0"/>
              <a:t> </a:t>
            </a:r>
            <a:r>
              <a:rPr lang="en-US" altLang="zh-CN" dirty="0"/>
              <a:t>shows the loan and risk information of borrower who have most loan, the larger size means the most loan they have. </a:t>
            </a:r>
          </a:p>
          <a:p>
            <a:r>
              <a:rPr lang="en-US" altLang="zh-CN" dirty="0"/>
              <a:t>Red means lower</a:t>
            </a:r>
            <a:r>
              <a:rPr lang="zh-CN" altLang="en-US" dirty="0"/>
              <a:t> </a:t>
            </a:r>
            <a:r>
              <a:rPr lang="en-US" altLang="zh-CN" dirty="0"/>
              <a:t>credit score and</a:t>
            </a:r>
            <a:r>
              <a:rPr lang="zh-CN" altLang="en-US" dirty="0"/>
              <a:t> </a:t>
            </a:r>
            <a:r>
              <a:rPr lang="en-US" altLang="zh-CN" dirty="0"/>
              <a:t>green means higher</a:t>
            </a:r>
            <a:r>
              <a:rPr lang="zh-CN" altLang="en-US" dirty="0"/>
              <a:t> </a:t>
            </a:r>
            <a:r>
              <a:rPr lang="en-US" altLang="zh-CN" dirty="0"/>
              <a:t>credit</a:t>
            </a:r>
            <a:r>
              <a:rPr lang="zh-CN" altLang="en-US" dirty="0"/>
              <a:t> </a:t>
            </a:r>
            <a:r>
              <a:rPr lang="en-US" altLang="zh-CN" dirty="0"/>
              <a:t>score. We can see their id ,number and amount of delinquency, Credit score, loan rate.</a:t>
            </a:r>
          </a:p>
          <a:p>
            <a:r>
              <a:rPr lang="en-US" altLang="zh-CN" dirty="0"/>
              <a:t>With the toolbar, we can filter the information of select groups such as credit score below 700, or clients with at least 1 </a:t>
            </a:r>
            <a:r>
              <a:rPr lang="en-US" altLang="zh-CN" dirty="0" err="1"/>
              <a:t>delinqucy</a:t>
            </a:r>
            <a:r>
              <a:rPr lang="en-US" altLang="zh-CN" dirty="0"/>
              <a:t> . We can also find the specific client information by inputting their id.</a:t>
            </a:r>
          </a:p>
          <a:p>
            <a:r>
              <a:rPr lang="en-US" sz="1200" kern="1200" dirty="0">
                <a:solidFill>
                  <a:schemeClr val="tx1"/>
                </a:solidFill>
                <a:effectLst/>
                <a:latin typeface="+mn-lt"/>
                <a:ea typeface="+mn-ea"/>
                <a:cs typeface="+mn-cs"/>
              </a:rPr>
              <a:t>With these dashboard, Prosper can find out the borrowers with high default risk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actions to mitigate that risk. </a:t>
            </a:r>
            <a:endParaRPr lang="en-US" dirty="0"/>
          </a:p>
          <a:p>
            <a:endParaRPr lang="en-US" dirty="0"/>
          </a:p>
          <a:p>
            <a:r>
              <a:rPr lang="en-US" dirty="0"/>
              <a:t>we also have income analysis, age distribution, and 10y treasure maturity rate , which is an important index for loan business. </a:t>
            </a:r>
          </a:p>
          <a:p>
            <a:endParaRPr lang="en-US" dirty="0"/>
          </a:p>
          <a:p>
            <a:r>
              <a:rPr lang="en-US" sz="1200" kern="1200" dirty="0">
                <a:solidFill>
                  <a:schemeClr val="tx1"/>
                </a:solidFill>
                <a:effectLst/>
                <a:latin typeface="+mn-lt"/>
                <a:ea typeface="+mn-ea"/>
                <a:cs typeface="+mn-cs"/>
              </a:rPr>
              <a:t>In this dashboard,</a:t>
            </a:r>
          </a:p>
          <a:p>
            <a:r>
              <a:rPr lang="en-US" sz="1200" kern="1200" dirty="0">
                <a:solidFill>
                  <a:schemeClr val="tx1"/>
                </a:solidFill>
                <a:effectLst/>
                <a:latin typeface="+mn-lt"/>
                <a:ea typeface="+mn-ea"/>
                <a:cs typeface="+mn-cs"/>
              </a:rPr>
              <a:t>demographic information help Prosper to make better marketing strategy. </a:t>
            </a:r>
            <a:endParaRPr lang="en-US" dirty="0"/>
          </a:p>
          <a:p>
            <a:r>
              <a:rPr lang="en-US" sz="1200" kern="1200" dirty="0">
                <a:solidFill>
                  <a:schemeClr val="tx1"/>
                </a:solidFill>
                <a:effectLst/>
                <a:latin typeface="+mn-lt"/>
                <a:ea typeface="+mn-ea"/>
                <a:cs typeface="+mn-cs"/>
              </a:rPr>
              <a:t>The risk metrics help Prosper to measure and monitor the risk of their loans. </a:t>
            </a:r>
            <a:endParaRPr lang="en-US" dirty="0"/>
          </a:p>
          <a:p>
            <a:endParaRPr lang="en-US" dirty="0"/>
          </a:p>
          <a:p>
            <a:endParaRPr lang="en-US" dirty="0"/>
          </a:p>
          <a:p>
            <a:endParaRPr lang="en-US" dirty="0"/>
          </a:p>
          <a:p>
            <a:endParaRPr lang="en-US" dirty="0"/>
          </a:p>
          <a:p>
            <a:endParaRPr lang="en-US" dirty="0"/>
          </a:p>
          <a:p>
            <a:r>
              <a:rPr lang="en-US" sz="1200" kern="1200" dirty="0">
                <a:solidFill>
                  <a:schemeClr val="tx1"/>
                </a:solidFill>
                <a:effectLst/>
                <a:latin typeface="+mn-lt"/>
                <a:ea typeface="+mn-ea"/>
                <a:cs typeface="+mn-cs"/>
              </a:rPr>
              <a:t>Our dashboard focus on two kinds of information: demographic and risk-related </a:t>
            </a:r>
            <a:endParaRPr lang="en-US" dirty="0"/>
          </a:p>
          <a:p>
            <a:r>
              <a:rPr lang="en-US" sz="1200" kern="1200" dirty="0">
                <a:solidFill>
                  <a:schemeClr val="tx1"/>
                </a:solidFill>
                <a:effectLst/>
                <a:latin typeface="+mn-lt"/>
                <a:ea typeface="+mn-ea"/>
                <a:cs typeface="+mn-cs"/>
              </a:rPr>
              <a:t>information of borrowers and investors. </a:t>
            </a:r>
            <a:endParaRPr lang="en-US" dirty="0"/>
          </a:p>
          <a:p>
            <a:r>
              <a:rPr lang="en-US" sz="1200" kern="1200" dirty="0">
                <a:solidFill>
                  <a:schemeClr val="tx1"/>
                </a:solidFill>
                <a:effectLst/>
                <a:latin typeface="+mn-lt"/>
                <a:ea typeface="+mn-ea"/>
                <a:cs typeface="+mn-cs"/>
              </a:rPr>
              <a:t>Figure 1 shows the distribution of our borrowers in different states and their average </a:t>
            </a:r>
            <a:endParaRPr lang="en-US" dirty="0"/>
          </a:p>
          <a:p>
            <a:r>
              <a:rPr lang="en-US" sz="1200" kern="1200" dirty="0">
                <a:solidFill>
                  <a:schemeClr val="tx1"/>
                </a:solidFill>
                <a:effectLst/>
                <a:latin typeface="+mn-lt"/>
                <a:ea typeface="+mn-ea"/>
                <a:cs typeface="+mn-cs"/>
              </a:rPr>
              <a:t>credit score. Another part of Figure 1 shows the distribution of our investors and the </a:t>
            </a:r>
            <a:endParaRPr lang="en-US" dirty="0"/>
          </a:p>
          <a:p>
            <a:r>
              <a:rPr lang="en-US" sz="1200" kern="1200" dirty="0">
                <a:solidFill>
                  <a:schemeClr val="tx1"/>
                </a:solidFill>
                <a:effectLst/>
                <a:latin typeface="+mn-lt"/>
                <a:ea typeface="+mn-ea"/>
                <a:cs typeface="+mn-cs"/>
              </a:rPr>
              <a:t>fund they invest. </a:t>
            </a:r>
            <a:r>
              <a:rPr lang="zh-CN" alt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Figure 2 demonstrates a variety of risk metrics of the users who borrow more than </a:t>
            </a:r>
            <a:endParaRPr lang="en-US" dirty="0"/>
          </a:p>
          <a:p>
            <a:r>
              <a:rPr lang="en-US" sz="1200" kern="1200" dirty="0">
                <a:solidFill>
                  <a:schemeClr val="tx1"/>
                </a:solidFill>
                <a:effectLst/>
                <a:latin typeface="+mn-lt"/>
                <a:ea typeface="+mn-ea"/>
                <a:cs typeface="+mn-cs"/>
              </a:rPr>
              <a:t>$100,000 in Prosper. The risk metrics include credit score, number of delinquents, </a:t>
            </a:r>
            <a:endParaRPr lang="en-US" dirty="0"/>
          </a:p>
          <a:p>
            <a:r>
              <a:rPr lang="en-US" sz="1200" kern="1200" dirty="0">
                <a:solidFill>
                  <a:schemeClr val="tx1"/>
                </a:solidFill>
                <a:effectLst/>
                <a:latin typeface="+mn-lt"/>
                <a:ea typeface="+mn-ea"/>
                <a:cs typeface="+mn-cs"/>
              </a:rPr>
              <a:t>amount of delinquent and borrow </a:t>
            </a:r>
            <a:r>
              <a:rPr lang="en-US" sz="1200" kern="1200" dirty="0" err="1">
                <a:solidFill>
                  <a:schemeClr val="tx1"/>
                </a:solidFill>
                <a:effectLst/>
                <a:latin typeface="+mn-lt"/>
                <a:ea typeface="+mn-ea"/>
                <a:cs typeface="+mn-cs"/>
              </a:rPr>
              <a:t>apr.</a:t>
            </a:r>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Figure 3 shows the income condition of our borrowers, which is an important financial </a:t>
            </a:r>
            <a:endParaRPr lang="en-US" dirty="0"/>
          </a:p>
          <a:p>
            <a:r>
              <a:rPr lang="en-US" sz="1200" kern="1200" dirty="0">
                <a:solidFill>
                  <a:schemeClr val="tx1"/>
                </a:solidFill>
                <a:effectLst/>
                <a:latin typeface="+mn-lt"/>
                <a:ea typeface="+mn-ea"/>
                <a:cs typeface="+mn-cs"/>
              </a:rPr>
              <a:t>metrics to know our customers </a:t>
            </a:r>
            <a:endParaRPr lang="en-US" dirty="0"/>
          </a:p>
          <a:p>
            <a:r>
              <a:rPr lang="en-US" sz="1200" kern="1200" dirty="0">
                <a:solidFill>
                  <a:schemeClr val="tx1"/>
                </a:solidFill>
                <a:effectLst/>
                <a:latin typeface="+mn-lt"/>
                <a:ea typeface="+mn-ea"/>
                <a:cs typeface="+mn-cs"/>
              </a:rPr>
              <a:t>Figure 4 shows the capital flow of Prosper. The bar chart means the inflow of capital </a:t>
            </a:r>
            <a:endParaRPr lang="en-US" dirty="0"/>
          </a:p>
          <a:p>
            <a:r>
              <a:rPr lang="en-US" sz="1200" kern="1200" dirty="0">
                <a:solidFill>
                  <a:schemeClr val="tx1"/>
                </a:solidFill>
                <a:effectLst/>
                <a:latin typeface="+mn-lt"/>
                <a:ea typeface="+mn-ea"/>
                <a:cs typeface="+mn-cs"/>
              </a:rPr>
              <a:t>from investors while the blue line shows the outflow of the loan amount to our </a:t>
            </a:r>
            <a:endParaRPr lang="en-US" dirty="0"/>
          </a:p>
          <a:p>
            <a:r>
              <a:rPr lang="en-US" sz="1200" kern="1200" dirty="0">
                <a:solidFill>
                  <a:schemeClr val="tx1"/>
                </a:solidFill>
                <a:effectLst/>
                <a:latin typeface="+mn-lt"/>
                <a:ea typeface="+mn-ea"/>
                <a:cs typeface="+mn-cs"/>
              </a:rPr>
              <a:t>borrowers. This We know the balance of our cash every year. </a:t>
            </a:r>
            <a:endParaRPr lang="en-US" dirty="0"/>
          </a:p>
          <a:p>
            <a:r>
              <a:rPr lang="en-US" sz="1200" kern="1200" dirty="0">
                <a:solidFill>
                  <a:schemeClr val="tx1"/>
                </a:solidFill>
                <a:effectLst/>
                <a:latin typeface="+mn-lt"/>
                <a:ea typeface="+mn-ea"/>
                <a:cs typeface="+mn-cs"/>
              </a:rPr>
              <a:t>Figure 5 shows the age distribution of our borrowers, which could help us know the </a:t>
            </a:r>
            <a:endParaRPr lang="en-US" dirty="0"/>
          </a:p>
          <a:p>
            <a:r>
              <a:rPr lang="en-US" sz="1200" kern="1200" dirty="0">
                <a:solidFill>
                  <a:schemeClr val="tx1"/>
                </a:solidFill>
                <a:effectLst/>
                <a:latin typeface="+mn-lt"/>
                <a:ea typeface="+mn-ea"/>
                <a:cs typeface="+mn-cs"/>
              </a:rPr>
              <a:t>demographic information of our borrowers.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hlinkClick r:id="rId3"/>
              </a:rPr>
              <a:t>https://public.tableau.com/profile/jia.yang#!/</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FFD7155-1B15-CC4E-B84B-475BA6F3D76F}" type="slidenum">
              <a:rPr lang="en-US" smtClean="0"/>
              <a:t>8</a:t>
            </a:fld>
            <a:endParaRPr lang="en-US"/>
          </a:p>
        </p:txBody>
      </p:sp>
    </p:spTree>
    <p:extLst>
      <p:ext uri="{BB962C8B-B14F-4D97-AF65-F5344CB8AC3E}">
        <p14:creationId xmlns:p14="http://schemas.microsoft.com/office/powerpoint/2010/main" val="319690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fld id="{7FFD7155-1B15-CC4E-B84B-475BA6F3D76F}" type="slidenum">
              <a:rPr lang="en-US" smtClean="0"/>
              <a:t>9</a:t>
            </a:fld>
            <a:endParaRPr lang="en-US"/>
          </a:p>
        </p:txBody>
      </p:sp>
    </p:spTree>
    <p:extLst>
      <p:ext uri="{BB962C8B-B14F-4D97-AF65-F5344CB8AC3E}">
        <p14:creationId xmlns:p14="http://schemas.microsoft.com/office/powerpoint/2010/main" val="353872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0AEE-46EE-AD43-A944-C354B70E48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22398C-07A6-574C-A344-3BE2A9B1F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B3FBC-CD97-BC49-AD44-2E6C2697D72A}"/>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5" name="Footer Placeholder 4">
            <a:extLst>
              <a:ext uri="{FF2B5EF4-FFF2-40B4-BE49-F238E27FC236}">
                <a16:creationId xmlns:a16="http://schemas.microsoft.com/office/drawing/2014/main" id="{BD11E920-CAE0-AD4E-8B1C-E23FA1B72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8CA1C-73DB-984D-9262-8F2BD7FB5CB2}"/>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247752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AE01-A092-F345-8CDA-E045FFC47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B50A9-7554-4944-869C-A29044FEA8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61CA4-6DC5-A84A-B848-D8CAFECB7AF2}"/>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5" name="Footer Placeholder 4">
            <a:extLst>
              <a:ext uri="{FF2B5EF4-FFF2-40B4-BE49-F238E27FC236}">
                <a16:creationId xmlns:a16="http://schemas.microsoft.com/office/drawing/2014/main" id="{314CA8B8-0EB5-F84E-A8BD-B7A3A6C6D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F40F-1987-0648-B3E8-B2D8DE5BE291}"/>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272318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8C0D6-2628-B545-AD98-50A596AA8B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651556-9DDC-4848-A7F3-CE30666B0B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4141B-FD5E-9741-837D-D2BB128F5564}"/>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5" name="Footer Placeholder 4">
            <a:extLst>
              <a:ext uri="{FF2B5EF4-FFF2-40B4-BE49-F238E27FC236}">
                <a16:creationId xmlns:a16="http://schemas.microsoft.com/office/drawing/2014/main" id="{2741D9A9-CF5B-0046-B1EB-C995C809B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40B-E7CF-A947-967E-8DCEF228DC37}"/>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29942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0791-0C01-4441-BEF4-8CD88667B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8C2DE-4886-3648-8344-B80A836BF2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3C1EA-57DD-EF40-8413-02637D59C9FC}"/>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5" name="Footer Placeholder 4">
            <a:extLst>
              <a:ext uri="{FF2B5EF4-FFF2-40B4-BE49-F238E27FC236}">
                <a16:creationId xmlns:a16="http://schemas.microsoft.com/office/drawing/2014/main" id="{3F861144-3A4C-6946-AB69-5A9BC29A8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829DB-D4C0-4B48-BA82-B0A96425B7BF}"/>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155197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5BEF-7996-4742-A793-51A69184A7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96B97B-4BB4-5040-B707-3766564290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F2881B-E547-FA41-A81B-D8DFB7AAC67E}"/>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5" name="Footer Placeholder 4">
            <a:extLst>
              <a:ext uri="{FF2B5EF4-FFF2-40B4-BE49-F238E27FC236}">
                <a16:creationId xmlns:a16="http://schemas.microsoft.com/office/drawing/2014/main" id="{50B75F2D-EC07-4740-8200-C1A90F5F9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66E4C-BDD5-814B-AC9C-E6FB510F8E40}"/>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116719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1E6D-1B79-E24D-9D70-863799BA6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B8820-D3BF-E941-A585-E05DB35BE1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2FE620-3D6B-3044-9D01-92DECBDC49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4C342F-BD8F-6743-B3EC-E96EFF1634CD}"/>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6" name="Footer Placeholder 5">
            <a:extLst>
              <a:ext uri="{FF2B5EF4-FFF2-40B4-BE49-F238E27FC236}">
                <a16:creationId xmlns:a16="http://schemas.microsoft.com/office/drawing/2014/main" id="{5B216908-BCD6-D14D-A64E-22BD2D6DD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F9FAD-A2A9-5840-9A0F-6F162A1B519C}"/>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236262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4D4A-F7AE-FA4A-AE51-854D7117E6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8DB14D-FE0F-6B46-B55E-B335BA2891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6BE246-1C71-A346-BDEA-6774B1018A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0A33C5-E94C-A243-BC22-D0870D8594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0C0167-ABAD-824E-8099-0F60661C94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607C80-DD2A-9D41-BEF8-BCE7B0D9C4AE}"/>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8" name="Footer Placeholder 7">
            <a:extLst>
              <a:ext uri="{FF2B5EF4-FFF2-40B4-BE49-F238E27FC236}">
                <a16:creationId xmlns:a16="http://schemas.microsoft.com/office/drawing/2014/main" id="{6056D3C0-424D-214C-A484-E4424D19F2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9C642A-CFBA-5646-ADDE-627378A56109}"/>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28091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8774-64CD-F342-9220-7E21D30A91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35F075-A8FA-2047-AA4A-CC00451A19DF}"/>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4" name="Footer Placeholder 3">
            <a:extLst>
              <a:ext uri="{FF2B5EF4-FFF2-40B4-BE49-F238E27FC236}">
                <a16:creationId xmlns:a16="http://schemas.microsoft.com/office/drawing/2014/main" id="{86D6D977-E0B5-844B-A354-11BEEB1040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1FF34D-9088-C249-8178-1557DB583AC5}"/>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93660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A05462-845B-DF4E-875B-A57C76C5D3EF}"/>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3" name="Footer Placeholder 2">
            <a:extLst>
              <a:ext uri="{FF2B5EF4-FFF2-40B4-BE49-F238E27FC236}">
                <a16:creationId xmlns:a16="http://schemas.microsoft.com/office/drawing/2014/main" id="{F8DB4979-AB3D-1945-BA35-81EAB2AB79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A752A-0B69-E845-B52D-66DCB57136AF}"/>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53322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90F4-265C-434D-BC4D-86F9B1ADA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92702D-B167-4244-A351-598232DAF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B7CC7-FCBE-0C42-979A-B9893C3D6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D585F-3B35-BA4C-9B5A-8136044183B9}"/>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6" name="Footer Placeholder 5">
            <a:extLst>
              <a:ext uri="{FF2B5EF4-FFF2-40B4-BE49-F238E27FC236}">
                <a16:creationId xmlns:a16="http://schemas.microsoft.com/office/drawing/2014/main" id="{2B5B001D-4C09-DA48-B01D-724A14925C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5A75F-6CBB-274A-B0CC-8C5E9BA8AD08}"/>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375500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935E-2FE1-D845-9D24-612294FB7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7FB7A4-D04E-7647-986E-E0A4C4CAB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7C6AD8-EA29-7D4E-878F-5FF53D90C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A9D082-042B-2B42-BAF7-A66721791F54}"/>
              </a:ext>
            </a:extLst>
          </p:cNvPr>
          <p:cNvSpPr>
            <a:spLocks noGrp="1"/>
          </p:cNvSpPr>
          <p:nvPr>
            <p:ph type="dt" sz="half" idx="10"/>
          </p:nvPr>
        </p:nvSpPr>
        <p:spPr/>
        <p:txBody>
          <a:bodyPr/>
          <a:lstStyle/>
          <a:p>
            <a:fld id="{D84911F2-9805-E64B-BDC9-2EDD8DC62524}" type="datetimeFigureOut">
              <a:rPr lang="en-US" smtClean="0"/>
              <a:t>6/26/19</a:t>
            </a:fld>
            <a:endParaRPr lang="en-US"/>
          </a:p>
        </p:txBody>
      </p:sp>
      <p:sp>
        <p:nvSpPr>
          <p:cNvPr id="6" name="Footer Placeholder 5">
            <a:extLst>
              <a:ext uri="{FF2B5EF4-FFF2-40B4-BE49-F238E27FC236}">
                <a16:creationId xmlns:a16="http://schemas.microsoft.com/office/drawing/2014/main" id="{A9B93FC5-7F3E-B046-8D79-1CB4B6A21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639FA-E379-F84A-A8B5-D4356D0FECEE}"/>
              </a:ext>
            </a:extLst>
          </p:cNvPr>
          <p:cNvSpPr>
            <a:spLocks noGrp="1"/>
          </p:cNvSpPr>
          <p:nvPr>
            <p:ph type="sldNum" sz="quarter" idx="12"/>
          </p:nvPr>
        </p:nvSpPr>
        <p:spPr/>
        <p:txBody>
          <a:bodyPr/>
          <a:lstStyle/>
          <a:p>
            <a:fld id="{641CE2EE-8410-694F-AB16-B361E4177A42}" type="slidenum">
              <a:rPr lang="en-US" smtClean="0"/>
              <a:t>‹#›</a:t>
            </a:fld>
            <a:endParaRPr lang="en-US"/>
          </a:p>
        </p:txBody>
      </p:sp>
    </p:spTree>
    <p:extLst>
      <p:ext uri="{BB962C8B-B14F-4D97-AF65-F5344CB8AC3E}">
        <p14:creationId xmlns:p14="http://schemas.microsoft.com/office/powerpoint/2010/main" val="334090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E8DB4-08D7-B348-86AD-2A85E59DC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8C234B-F56B-9943-A42F-3DD2FCB32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403EC-ECE7-EE43-98FC-37AE56433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911F2-9805-E64B-BDC9-2EDD8DC62524}" type="datetimeFigureOut">
              <a:rPr lang="en-US" smtClean="0"/>
              <a:t>6/26/19</a:t>
            </a:fld>
            <a:endParaRPr lang="en-US"/>
          </a:p>
        </p:txBody>
      </p:sp>
      <p:sp>
        <p:nvSpPr>
          <p:cNvPr id="5" name="Footer Placeholder 4">
            <a:extLst>
              <a:ext uri="{FF2B5EF4-FFF2-40B4-BE49-F238E27FC236}">
                <a16:creationId xmlns:a16="http://schemas.microsoft.com/office/drawing/2014/main" id="{9634DDB3-1000-B848-9824-E2A57A259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829C97-CCAD-0144-82C9-9E4DFC5DA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CE2EE-8410-694F-AB16-B361E4177A42}" type="slidenum">
              <a:rPr lang="en-US" smtClean="0"/>
              <a:t>‹#›</a:t>
            </a:fld>
            <a:endParaRPr lang="en-US"/>
          </a:p>
        </p:txBody>
      </p:sp>
    </p:spTree>
    <p:extLst>
      <p:ext uri="{BB962C8B-B14F-4D97-AF65-F5344CB8AC3E}">
        <p14:creationId xmlns:p14="http://schemas.microsoft.com/office/powerpoint/2010/main" val="295275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19db.apan5310.com:3201/public/dashboard/ee8a48c2-7d83-4229-ba12-619efa7586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public.tableau.com/profile/jia.ya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F3D0604-C683-954C-B539-89D1D8E538CF}"/>
              </a:ext>
            </a:extLst>
          </p:cNvPr>
          <p:cNvSpPr/>
          <p:nvPr/>
        </p:nvSpPr>
        <p:spPr>
          <a:xfrm>
            <a:off x="648393" y="2460567"/>
            <a:ext cx="847898" cy="847898"/>
          </a:xfrm>
          <a:prstGeom prst="ellipse">
            <a:avLst/>
          </a:prstGeom>
          <a:solidFill>
            <a:srgbClr val="F5EADA">
              <a:alpha val="66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EBCED9-3BCB-314C-B4B9-D067714E09CF}"/>
              </a:ext>
            </a:extLst>
          </p:cNvPr>
          <p:cNvSpPr/>
          <p:nvPr/>
        </p:nvSpPr>
        <p:spPr>
          <a:xfrm>
            <a:off x="964566" y="2217182"/>
            <a:ext cx="847898" cy="84789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432E726-5BD6-1049-89AC-012C5BAA696F}"/>
              </a:ext>
            </a:extLst>
          </p:cNvPr>
          <p:cNvSpPr/>
          <p:nvPr/>
        </p:nvSpPr>
        <p:spPr>
          <a:xfrm>
            <a:off x="8595939" y="4853474"/>
            <a:ext cx="847898" cy="847898"/>
          </a:xfrm>
          <a:prstGeom prst="ellipse">
            <a:avLst/>
          </a:prstGeom>
          <a:solidFill>
            <a:srgbClr val="A5D9CA">
              <a:alpha val="33000"/>
            </a:srgbClr>
          </a:solidFill>
          <a:ln>
            <a:solidFill>
              <a:srgbClr val="A5D9CA">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A2F0933-4C6B-F944-939F-C8EBA650E028}"/>
              </a:ext>
            </a:extLst>
          </p:cNvPr>
          <p:cNvSpPr/>
          <p:nvPr/>
        </p:nvSpPr>
        <p:spPr>
          <a:xfrm>
            <a:off x="9130476" y="4429525"/>
            <a:ext cx="847898" cy="847898"/>
          </a:xfrm>
          <a:prstGeom prst="ellipse">
            <a:avLst/>
          </a:prstGeom>
          <a:solidFill>
            <a:srgbClr val="A5D9CA">
              <a:alpha val="67000"/>
            </a:srgbClr>
          </a:solidFill>
          <a:ln>
            <a:solidFill>
              <a:srgbClr val="A5D9C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72C0A50-2B98-AF4E-B468-3FC5EE16C88E}"/>
              </a:ext>
            </a:extLst>
          </p:cNvPr>
          <p:cNvSpPr/>
          <p:nvPr/>
        </p:nvSpPr>
        <p:spPr>
          <a:xfrm>
            <a:off x="8132039" y="5277423"/>
            <a:ext cx="847898" cy="847898"/>
          </a:xfrm>
          <a:prstGeom prst="ellipse">
            <a:avLst/>
          </a:prstGeom>
          <a:solidFill>
            <a:srgbClr val="A5D9CA">
              <a:alpha val="24000"/>
            </a:srgbClr>
          </a:solidFill>
          <a:ln>
            <a:solidFill>
              <a:srgbClr val="A5D9CA">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740440C-4077-0149-96F9-F966ED121EE6}"/>
              </a:ext>
            </a:extLst>
          </p:cNvPr>
          <p:cNvSpPr/>
          <p:nvPr/>
        </p:nvSpPr>
        <p:spPr>
          <a:xfrm>
            <a:off x="1496291" y="6560850"/>
            <a:ext cx="847898" cy="847898"/>
          </a:xfrm>
          <a:prstGeom prst="ellipse">
            <a:avLst/>
          </a:prstGeom>
          <a:solidFill>
            <a:srgbClr val="A5D9CA"/>
          </a:solidFill>
          <a:ln>
            <a:solidFill>
              <a:srgbClr val="A5D9CA">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0267F18-B93F-E24C-BA45-5714A7F595A1}"/>
              </a:ext>
            </a:extLst>
          </p:cNvPr>
          <p:cNvSpPr/>
          <p:nvPr/>
        </p:nvSpPr>
        <p:spPr>
          <a:xfrm>
            <a:off x="11768051" y="2414495"/>
            <a:ext cx="847898" cy="847898"/>
          </a:xfrm>
          <a:prstGeom prst="ellipse">
            <a:avLst/>
          </a:prstGeom>
          <a:solidFill>
            <a:srgbClr val="FE904E"/>
          </a:solidFill>
          <a:ln>
            <a:solidFill>
              <a:srgbClr val="FE904E">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8A48BBC-7095-7A48-88A7-1FDBF15335FC}"/>
              </a:ext>
            </a:extLst>
          </p:cNvPr>
          <p:cNvSpPr/>
          <p:nvPr/>
        </p:nvSpPr>
        <p:spPr>
          <a:xfrm>
            <a:off x="11236326" y="2775584"/>
            <a:ext cx="847898" cy="84789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0822A30-ED12-564C-85A2-7C1202D8B862}"/>
              </a:ext>
            </a:extLst>
          </p:cNvPr>
          <p:cNvSpPr txBox="1"/>
          <p:nvPr/>
        </p:nvSpPr>
        <p:spPr>
          <a:xfrm>
            <a:off x="3107988" y="2590510"/>
            <a:ext cx="7182424" cy="1446550"/>
          </a:xfrm>
          <a:prstGeom prst="rect">
            <a:avLst/>
          </a:prstGeom>
          <a:noFill/>
        </p:spPr>
        <p:txBody>
          <a:bodyPr wrap="square" rtlCol="0">
            <a:spAutoFit/>
          </a:bodyPr>
          <a:lstStyle/>
          <a:p>
            <a:r>
              <a:rPr lang="en-US" sz="4000" dirty="0">
                <a:solidFill>
                  <a:schemeClr val="tx1">
                    <a:lumMod val="75000"/>
                    <a:lumOff val="25000"/>
                  </a:schemeClr>
                </a:solidFill>
                <a:latin typeface="Arial" panose="020B0604020202020204" pitchFamily="34" charset="0"/>
                <a:cs typeface="Arial" panose="020B0604020202020204" pitchFamily="34" charset="0"/>
              </a:rPr>
              <a:t>RDBMS Design For </a:t>
            </a:r>
          </a:p>
          <a:p>
            <a:r>
              <a:rPr lang="en-US" sz="4000" b="1" dirty="0">
                <a:solidFill>
                  <a:schemeClr val="tx1">
                    <a:lumMod val="75000"/>
                    <a:lumOff val="25000"/>
                  </a:schemeClr>
                </a:solidFill>
                <a:latin typeface="Arial" panose="020B0604020202020204" pitchFamily="34" charset="0"/>
                <a:cs typeface="Arial" panose="020B0604020202020204" pitchFamily="34" charset="0"/>
              </a:rPr>
              <a:t>a </a:t>
            </a:r>
            <a:r>
              <a:rPr lang="en-US" sz="4800" b="1" dirty="0">
                <a:solidFill>
                  <a:schemeClr val="tx1">
                    <a:lumMod val="75000"/>
                    <a:lumOff val="25000"/>
                  </a:schemeClr>
                </a:solidFill>
                <a:latin typeface="Arial" panose="020B0604020202020204" pitchFamily="34" charset="0"/>
                <a:cs typeface="Arial" panose="020B0604020202020204" pitchFamily="34" charset="0"/>
              </a:rPr>
              <a:t>P2P Lending Platform</a:t>
            </a:r>
          </a:p>
        </p:txBody>
      </p:sp>
      <p:sp>
        <p:nvSpPr>
          <p:cNvPr id="2" name="TextBox 1">
            <a:extLst>
              <a:ext uri="{FF2B5EF4-FFF2-40B4-BE49-F238E27FC236}">
                <a16:creationId xmlns:a16="http://schemas.microsoft.com/office/drawing/2014/main" id="{FE673705-B711-8D46-BA42-5B7683B7C0AC}"/>
              </a:ext>
            </a:extLst>
          </p:cNvPr>
          <p:cNvSpPr txBox="1"/>
          <p:nvPr/>
        </p:nvSpPr>
        <p:spPr>
          <a:xfrm>
            <a:off x="9907737" y="4853474"/>
            <a:ext cx="1683657" cy="1631216"/>
          </a:xfrm>
          <a:prstGeom prst="rect">
            <a:avLst/>
          </a:prstGeom>
          <a:noFill/>
        </p:spPr>
        <p:txBody>
          <a:bodyPr wrap="square" rtlCol="0">
            <a:spAutoFit/>
          </a:bodyPr>
          <a:lstStyle/>
          <a:p>
            <a:pPr algn="ctr"/>
            <a:r>
              <a:rPr lang="en-US" sz="2000" dirty="0">
                <a:solidFill>
                  <a:schemeClr val="tx1">
                    <a:lumMod val="75000"/>
                    <a:lumOff val="25000"/>
                  </a:schemeClr>
                </a:solidFill>
                <a:latin typeface="Arial" panose="020B0604020202020204" pitchFamily="34" charset="0"/>
                <a:cs typeface="Arial" panose="020B0604020202020204" pitchFamily="34" charset="0"/>
              </a:rPr>
              <a:t>Jia Yang</a:t>
            </a:r>
          </a:p>
          <a:p>
            <a:pPr algn="ctr"/>
            <a:r>
              <a:rPr lang="en-US" sz="2000" dirty="0">
                <a:solidFill>
                  <a:schemeClr val="tx1">
                    <a:lumMod val="75000"/>
                    <a:lumOff val="25000"/>
                  </a:schemeClr>
                </a:solidFill>
                <a:latin typeface="Arial" panose="020B0604020202020204" pitchFamily="34" charset="0"/>
                <a:cs typeface="Arial" panose="020B0604020202020204" pitchFamily="34" charset="0"/>
              </a:rPr>
              <a:t>Penglin Du Xinrui Dong Suzy Gao Yumeng Gu</a:t>
            </a:r>
          </a:p>
        </p:txBody>
      </p:sp>
    </p:spTree>
    <p:extLst>
      <p:ext uri="{BB962C8B-B14F-4D97-AF65-F5344CB8AC3E}">
        <p14:creationId xmlns:p14="http://schemas.microsoft.com/office/powerpoint/2010/main" val="323726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1" descr="/var/www/render_temp/2654396/1457084343/slide1.png">
            <a:extLst>
              <a:ext uri="{FF2B5EF4-FFF2-40B4-BE49-F238E27FC236}">
                <a16:creationId xmlns:a16="http://schemas.microsoft.com/office/drawing/2014/main" id="{E990E858-D526-4D4D-AF60-8A72F9F8471E}"/>
              </a:ext>
            </a:extLst>
          </p:cNvPr>
          <p:cNvPicPr>
            <a:picLocks noChangeAspect="1"/>
          </p:cNvPicPr>
          <p:nvPr/>
        </p:nvPicPr>
        <p:blipFill>
          <a:blip r:embed="rId2" cstate="print"/>
          <a:stretch>
            <a:fillRect/>
          </a:stretch>
        </p:blipFill>
        <p:spPr>
          <a:xfrm>
            <a:off x="0" y="0"/>
            <a:ext cx="13011150" cy="7315200"/>
          </a:xfrm>
          <a:prstGeom prst="rect">
            <a:avLst/>
          </a:prstGeom>
          <a:solidFill>
            <a:srgbClr val="A5D9CA"/>
          </a:solidFill>
        </p:spPr>
      </p:pic>
      <p:sp>
        <p:nvSpPr>
          <p:cNvPr id="6" name="Rectangle 5">
            <a:extLst>
              <a:ext uri="{FF2B5EF4-FFF2-40B4-BE49-F238E27FC236}">
                <a16:creationId xmlns:a16="http://schemas.microsoft.com/office/drawing/2014/main" id="{35AC3F97-B2F4-2E4E-9D1B-F83034608FBD}"/>
              </a:ext>
            </a:extLst>
          </p:cNvPr>
          <p:cNvSpPr/>
          <p:nvPr/>
        </p:nvSpPr>
        <p:spPr>
          <a:xfrm>
            <a:off x="821141" y="4956412"/>
            <a:ext cx="4173940" cy="1446663"/>
          </a:xfrm>
          <a:prstGeom prst="rect">
            <a:avLst/>
          </a:prstGeom>
          <a:solidFill>
            <a:srgbClr val="273158"/>
          </a:solidFill>
          <a:ln>
            <a:solidFill>
              <a:srgbClr val="27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24FA58-B627-1E46-9522-D4D6618D92A8}"/>
              </a:ext>
            </a:extLst>
          </p:cNvPr>
          <p:cNvSpPr/>
          <p:nvPr/>
        </p:nvSpPr>
        <p:spPr>
          <a:xfrm>
            <a:off x="7010399" y="689113"/>
            <a:ext cx="3233531" cy="1722783"/>
          </a:xfrm>
          <a:prstGeom prst="rect">
            <a:avLst/>
          </a:prstGeom>
          <a:solidFill>
            <a:srgbClr val="273158"/>
          </a:solidFill>
          <a:ln>
            <a:solidFill>
              <a:srgbClr val="27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F0E7EE-D23C-AD4E-89DE-FF0A6D5E3CCD}"/>
              </a:ext>
            </a:extLst>
          </p:cNvPr>
          <p:cNvSpPr txBox="1"/>
          <p:nvPr/>
        </p:nvSpPr>
        <p:spPr>
          <a:xfrm>
            <a:off x="7454094" y="827229"/>
            <a:ext cx="3233531" cy="1446550"/>
          </a:xfrm>
          <a:prstGeom prst="rect">
            <a:avLst/>
          </a:prstGeom>
          <a:noFill/>
        </p:spPr>
        <p:txBody>
          <a:bodyPr wrap="square" rtlCol="0">
            <a:spAutoFit/>
          </a:bodyPr>
          <a:lstStyle/>
          <a:p>
            <a:r>
              <a:rPr lang="en-US" sz="8800" dirty="0">
                <a:solidFill>
                  <a:srgbClr val="F5EADA"/>
                </a:solidFill>
                <a:latin typeface="Arial" panose="020B0604020202020204" pitchFamily="34" charset="0"/>
                <a:cs typeface="Arial" panose="020B0604020202020204" pitchFamily="34" charset="0"/>
              </a:rPr>
              <a:t>Q &amp; A</a:t>
            </a:r>
          </a:p>
        </p:txBody>
      </p:sp>
    </p:spTree>
    <p:extLst>
      <p:ext uri="{BB962C8B-B14F-4D97-AF65-F5344CB8AC3E}">
        <p14:creationId xmlns:p14="http://schemas.microsoft.com/office/powerpoint/2010/main" val="3493172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BF59B4-067F-A545-897E-643C15925EBE}"/>
              </a:ext>
            </a:extLst>
          </p:cNvPr>
          <p:cNvSpPr/>
          <p:nvPr/>
        </p:nvSpPr>
        <p:spPr>
          <a:xfrm>
            <a:off x="2522561" y="920170"/>
            <a:ext cx="7146878" cy="3354765"/>
          </a:xfrm>
          <a:prstGeom prst="rect">
            <a:avLst/>
          </a:prstGeom>
        </p:spPr>
        <p:txBody>
          <a:bodyPr wrap="square">
            <a:spAutoFit/>
          </a:bodyPr>
          <a:lstStyle/>
          <a:p>
            <a:r>
              <a:rPr lang="en-US" sz="4000" dirty="0">
                <a:solidFill>
                  <a:srgbClr val="2D3B45"/>
                </a:solidFill>
                <a:latin typeface="Arial" panose="020B0604020202020204" pitchFamily="34" charset="0"/>
                <a:ea typeface="Times New Roman" panose="02020603050405020304" pitchFamily="18" charset="0"/>
                <a:cs typeface="Arial" panose="020B0604020202020204" pitchFamily="34" charset="0"/>
              </a:rPr>
              <a:t>The peer-to-peer(P2P) lending marketplace works through a simple </a:t>
            </a:r>
            <a:r>
              <a:rPr lang="en-US" sz="4400" b="1" dirty="0">
                <a:solidFill>
                  <a:srgbClr val="2D3B45"/>
                </a:solidFill>
                <a:latin typeface="Arial" panose="020B0604020202020204" pitchFamily="34" charset="0"/>
                <a:ea typeface="Times New Roman" panose="02020603050405020304" pitchFamily="18" charset="0"/>
                <a:cs typeface="Arial" panose="020B0604020202020204" pitchFamily="34" charset="0"/>
              </a:rPr>
              <a:t>online platform</a:t>
            </a:r>
            <a:r>
              <a:rPr lang="en-US" sz="4000" dirty="0">
                <a:solidFill>
                  <a:srgbClr val="2D3B45"/>
                </a:solidFill>
                <a:latin typeface="Arial" panose="020B0604020202020204" pitchFamily="34" charset="0"/>
                <a:ea typeface="Times New Roman" panose="02020603050405020304" pitchFamily="18" charset="0"/>
                <a:cs typeface="Arial" panose="020B0604020202020204" pitchFamily="34" charset="0"/>
              </a:rPr>
              <a:t>, which connects </a:t>
            </a:r>
            <a:r>
              <a:rPr lang="en-US" sz="4400" b="1" dirty="0">
                <a:solidFill>
                  <a:srgbClr val="2D3B45"/>
                </a:solidFill>
                <a:latin typeface="Arial" panose="020B0604020202020204" pitchFamily="34" charset="0"/>
                <a:ea typeface="Times New Roman" panose="02020603050405020304" pitchFamily="18" charset="0"/>
                <a:cs typeface="Arial" panose="020B0604020202020204" pitchFamily="34" charset="0"/>
              </a:rPr>
              <a:t>borrowers and lenders</a:t>
            </a:r>
            <a:r>
              <a:rPr lang="en-US" sz="4400" dirty="0">
                <a:solidFill>
                  <a:srgbClr val="2D3B45"/>
                </a:solidFill>
                <a:latin typeface="Arial" panose="020B0604020202020204" pitchFamily="34" charset="0"/>
                <a:ea typeface="Times New Roman" panose="02020603050405020304" pitchFamily="18"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pic>
        <p:nvPicPr>
          <p:cNvPr id="6" name="Graphic 5" descr="Man">
            <a:extLst>
              <a:ext uri="{FF2B5EF4-FFF2-40B4-BE49-F238E27FC236}">
                <a16:creationId xmlns:a16="http://schemas.microsoft.com/office/drawing/2014/main" id="{B73C44B0-896B-D34F-B017-7E2DF5D5DB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5361" y="5023430"/>
            <a:ext cx="914400" cy="914400"/>
          </a:xfrm>
          <a:prstGeom prst="rect">
            <a:avLst/>
          </a:prstGeom>
        </p:spPr>
      </p:pic>
      <p:pic>
        <p:nvPicPr>
          <p:cNvPr id="8" name="Graphic 7" descr="Man">
            <a:extLst>
              <a:ext uri="{FF2B5EF4-FFF2-40B4-BE49-F238E27FC236}">
                <a16:creationId xmlns:a16="http://schemas.microsoft.com/office/drawing/2014/main" id="{6FCE2084-DED5-B14A-91B7-5D18714F44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4693" y="5023430"/>
            <a:ext cx="914400" cy="914400"/>
          </a:xfrm>
          <a:prstGeom prst="rect">
            <a:avLst/>
          </a:prstGeom>
        </p:spPr>
      </p:pic>
      <p:pic>
        <p:nvPicPr>
          <p:cNvPr id="10" name="Graphic 9" descr="Man and woman">
            <a:extLst>
              <a:ext uri="{FF2B5EF4-FFF2-40B4-BE49-F238E27FC236}">
                <a16:creationId xmlns:a16="http://schemas.microsoft.com/office/drawing/2014/main" id="{C45CB896-B2EF-F841-A772-BDC3731E6F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76233" y="5099547"/>
            <a:ext cx="914400" cy="914400"/>
          </a:xfrm>
          <a:prstGeom prst="rect">
            <a:avLst/>
          </a:prstGeom>
        </p:spPr>
      </p:pic>
      <p:pic>
        <p:nvPicPr>
          <p:cNvPr id="12" name="Graphic 11" descr="Man and woman">
            <a:extLst>
              <a:ext uri="{FF2B5EF4-FFF2-40B4-BE49-F238E27FC236}">
                <a16:creationId xmlns:a16="http://schemas.microsoft.com/office/drawing/2014/main" id="{857936D2-ABA9-3E4B-B7DE-154CEB88F2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73821" y="5099547"/>
            <a:ext cx="914400" cy="914400"/>
          </a:xfrm>
          <a:prstGeom prst="rect">
            <a:avLst/>
          </a:prstGeom>
        </p:spPr>
      </p:pic>
      <p:cxnSp>
        <p:nvCxnSpPr>
          <p:cNvPr id="35" name="Straight Connector 34">
            <a:extLst>
              <a:ext uri="{FF2B5EF4-FFF2-40B4-BE49-F238E27FC236}">
                <a16:creationId xmlns:a16="http://schemas.microsoft.com/office/drawing/2014/main" id="{F1121A20-AC4B-BD46-9F94-094D84CE471D}"/>
              </a:ext>
            </a:extLst>
          </p:cNvPr>
          <p:cNvCxnSpPr>
            <a:stCxn id="6" idx="3"/>
          </p:cNvCxnSpPr>
          <p:nvPr/>
        </p:nvCxnSpPr>
        <p:spPr>
          <a:xfrm>
            <a:off x="2979761" y="5480630"/>
            <a:ext cx="2001672" cy="577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4EEB15-D722-204E-9D82-C2EF196C0423}"/>
              </a:ext>
            </a:extLst>
          </p:cNvPr>
          <p:cNvCxnSpPr/>
          <p:nvPr/>
        </p:nvCxnSpPr>
        <p:spPr>
          <a:xfrm>
            <a:off x="6748818" y="5480630"/>
            <a:ext cx="2001672" cy="577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0" name="Graphic 39" descr="Monitor">
            <a:extLst>
              <a:ext uri="{FF2B5EF4-FFF2-40B4-BE49-F238E27FC236}">
                <a16:creationId xmlns:a16="http://schemas.microsoft.com/office/drawing/2014/main" id="{FB4BD8F4-657D-0544-B9FF-3CD08885DA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5207" y="4458615"/>
            <a:ext cx="1129629" cy="1129629"/>
          </a:xfrm>
          <a:prstGeom prst="rect">
            <a:avLst/>
          </a:prstGeom>
        </p:spPr>
      </p:pic>
      <p:pic>
        <p:nvPicPr>
          <p:cNvPr id="38" name="Graphic 37" descr="Dollar">
            <a:extLst>
              <a:ext uri="{FF2B5EF4-FFF2-40B4-BE49-F238E27FC236}">
                <a16:creationId xmlns:a16="http://schemas.microsoft.com/office/drawing/2014/main" id="{D5CE0271-0AB8-DE4F-B756-B17FA47ED7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5235" y="4713659"/>
            <a:ext cx="454371" cy="454371"/>
          </a:xfrm>
          <a:prstGeom prst="rect">
            <a:avLst/>
          </a:prstGeom>
        </p:spPr>
      </p:pic>
    </p:spTree>
    <p:extLst>
      <p:ext uri="{BB962C8B-B14F-4D97-AF65-F5344CB8AC3E}">
        <p14:creationId xmlns:p14="http://schemas.microsoft.com/office/powerpoint/2010/main" val="418183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708E3C5E-9EE3-264C-A56E-AFA60FAAED6F}"/>
              </a:ext>
            </a:extLst>
          </p:cNvPr>
          <p:cNvSpPr/>
          <p:nvPr/>
        </p:nvSpPr>
        <p:spPr>
          <a:xfrm>
            <a:off x="11824132" y="5675735"/>
            <a:ext cx="847898" cy="847898"/>
          </a:xfrm>
          <a:prstGeom prst="ellipse">
            <a:avLst/>
          </a:prstGeom>
          <a:solidFill>
            <a:srgbClr val="FE904E"/>
          </a:solidFill>
          <a:ln>
            <a:solidFill>
              <a:srgbClr val="FE904E">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7CAC65-39C1-4744-909D-351EDC3969EC}"/>
              </a:ext>
            </a:extLst>
          </p:cNvPr>
          <p:cNvSpPr txBox="1"/>
          <p:nvPr/>
        </p:nvSpPr>
        <p:spPr>
          <a:xfrm>
            <a:off x="880630" y="1043183"/>
            <a:ext cx="3548495" cy="738664"/>
          </a:xfrm>
          <a:prstGeom prst="rect">
            <a:avLst/>
          </a:prstGeom>
          <a:solidFill>
            <a:srgbClr val="FE904E"/>
          </a:solid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Dataset Source: </a:t>
            </a:r>
          </a:p>
          <a:p>
            <a:r>
              <a:rPr lang="en-US" sz="2400" b="1" dirty="0">
                <a:solidFill>
                  <a:schemeClr val="bg1"/>
                </a:solidFill>
                <a:latin typeface="Arial" panose="020B0604020202020204" pitchFamily="34" charset="0"/>
                <a:cs typeface="Arial" panose="020B0604020202020204" pitchFamily="34" charset="0"/>
              </a:rPr>
              <a:t>Prosper client data  </a:t>
            </a:r>
          </a:p>
        </p:txBody>
      </p:sp>
      <p:sp>
        <p:nvSpPr>
          <p:cNvPr id="5" name="TextBox 4">
            <a:extLst>
              <a:ext uri="{FF2B5EF4-FFF2-40B4-BE49-F238E27FC236}">
                <a16:creationId xmlns:a16="http://schemas.microsoft.com/office/drawing/2014/main" id="{F2DC79F4-5AF6-B749-A844-57997CABDD11}"/>
              </a:ext>
            </a:extLst>
          </p:cNvPr>
          <p:cNvSpPr txBox="1"/>
          <p:nvPr/>
        </p:nvSpPr>
        <p:spPr>
          <a:xfrm>
            <a:off x="880630" y="1824525"/>
            <a:ext cx="3819958" cy="1661993"/>
          </a:xfrm>
          <a:prstGeom prst="rect">
            <a:avLst/>
          </a:prstGeom>
          <a:noFill/>
        </p:spPr>
        <p:txBody>
          <a:bodyPr wrap="squar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The dataset has a rich records of </a:t>
            </a:r>
            <a:r>
              <a:rPr lang="en-US" sz="2400" b="1" dirty="0">
                <a:solidFill>
                  <a:schemeClr val="tx1">
                    <a:lumMod val="75000"/>
                    <a:lumOff val="25000"/>
                  </a:schemeClr>
                </a:solidFill>
                <a:latin typeface="Arial" panose="020B0604020202020204" pitchFamily="34" charset="0"/>
                <a:cs typeface="Arial" panose="020B0604020202020204" pitchFamily="34" charset="0"/>
              </a:rPr>
              <a:t>81 variables </a:t>
            </a:r>
            <a:r>
              <a:rPr lang="en-US" dirty="0">
                <a:solidFill>
                  <a:schemeClr val="tx1">
                    <a:lumMod val="75000"/>
                    <a:lumOff val="25000"/>
                  </a:schemeClr>
                </a:solidFill>
                <a:latin typeface="Arial" panose="020B0604020202020204" pitchFamily="34" charset="0"/>
                <a:cs typeface="Arial" panose="020B0604020202020204" pitchFamily="34" charset="0"/>
              </a:rPr>
              <a:t>and </a:t>
            </a:r>
            <a:r>
              <a:rPr lang="en-US" sz="2400" b="1" dirty="0">
                <a:solidFill>
                  <a:schemeClr val="tx1">
                    <a:lumMod val="75000"/>
                    <a:lumOff val="25000"/>
                  </a:schemeClr>
                </a:solidFill>
                <a:latin typeface="Arial" panose="020B0604020202020204" pitchFamily="34" charset="0"/>
                <a:cs typeface="Arial" panose="020B0604020202020204" pitchFamily="34" charset="0"/>
              </a:rPr>
              <a:t>113,979 observation</a:t>
            </a:r>
            <a:r>
              <a:rPr lang="en-US" dirty="0">
                <a:solidFill>
                  <a:schemeClr val="tx1">
                    <a:lumMod val="75000"/>
                    <a:lumOff val="25000"/>
                  </a:schemeClr>
                </a:solidFill>
                <a:latin typeface="Arial" panose="020B0604020202020204" pitchFamily="34" charset="0"/>
                <a:cs typeface="Arial" panose="020B0604020202020204" pitchFamily="34" charset="0"/>
              </a:rPr>
              <a:t> for each loan list data from 2005 to 2014, which are suitable for a database design.</a:t>
            </a:r>
          </a:p>
        </p:txBody>
      </p:sp>
      <p:sp>
        <p:nvSpPr>
          <p:cNvPr id="8" name="Right Arrow 7">
            <a:extLst>
              <a:ext uri="{FF2B5EF4-FFF2-40B4-BE49-F238E27FC236}">
                <a16:creationId xmlns:a16="http://schemas.microsoft.com/office/drawing/2014/main" id="{C0E7EEB6-ECE6-E84B-85DA-489C3C8AF2C8}"/>
              </a:ext>
            </a:extLst>
          </p:cNvPr>
          <p:cNvSpPr/>
          <p:nvPr/>
        </p:nvSpPr>
        <p:spPr>
          <a:xfrm>
            <a:off x="5539372" y="2372090"/>
            <a:ext cx="714375" cy="353849"/>
          </a:xfrm>
          <a:prstGeom prst="rightArrow">
            <a:avLst/>
          </a:prstGeom>
          <a:solidFill>
            <a:srgbClr val="273158"/>
          </a:solidFill>
          <a:ln>
            <a:solidFill>
              <a:srgbClr val="27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4780683-15EC-F740-8AA7-2EBE8B51BCD6}"/>
              </a:ext>
            </a:extLst>
          </p:cNvPr>
          <p:cNvSpPr txBox="1"/>
          <p:nvPr/>
        </p:nvSpPr>
        <p:spPr>
          <a:xfrm>
            <a:off x="6567920" y="231972"/>
            <a:ext cx="4743450" cy="461665"/>
          </a:xfrm>
          <a:prstGeom prst="rect">
            <a:avLst/>
          </a:prstGeom>
          <a:solidFill>
            <a:srgbClr val="FE904E"/>
          </a:solid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Normalization</a:t>
            </a:r>
            <a:r>
              <a:rPr lang="en-US" sz="20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Procedure</a:t>
            </a:r>
            <a:r>
              <a:rPr lang="en-US" sz="2000" dirty="0">
                <a:solidFill>
                  <a:schemeClr val="bg1"/>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DFF7893-6821-4B4D-B371-C8BCF7FD45FE}"/>
              </a:ext>
            </a:extLst>
          </p:cNvPr>
          <p:cNvSpPr txBox="1"/>
          <p:nvPr/>
        </p:nvSpPr>
        <p:spPr>
          <a:xfrm>
            <a:off x="8289046" y="2655522"/>
            <a:ext cx="871538" cy="523220"/>
          </a:xfrm>
          <a:prstGeom prst="rect">
            <a:avLst/>
          </a:prstGeom>
          <a:noFill/>
        </p:spPr>
        <p:txBody>
          <a:bodyPr wrap="square" rtlCol="0">
            <a:spAutoFit/>
          </a:bodyPr>
          <a:lstStyle/>
          <a:p>
            <a:r>
              <a:rPr lang="en-US" sz="2800" b="1" dirty="0">
                <a:solidFill>
                  <a:schemeClr val="tx1">
                    <a:lumMod val="75000"/>
                    <a:lumOff val="25000"/>
                  </a:schemeClr>
                </a:solidFill>
                <a:latin typeface="Arial" panose="020B0604020202020204" pitchFamily="34" charset="0"/>
                <a:cs typeface="Arial" panose="020B0604020202020204" pitchFamily="34" charset="0"/>
              </a:rPr>
              <a:t>1</a:t>
            </a:r>
            <a:r>
              <a:rPr lang="en-US" sz="2800" dirty="0">
                <a:solidFill>
                  <a:schemeClr val="tx1">
                    <a:lumMod val="75000"/>
                    <a:lumOff val="25000"/>
                  </a:schemeClr>
                </a:solidFill>
                <a:latin typeface="Arial" panose="020B0604020202020204" pitchFamily="34" charset="0"/>
                <a:cs typeface="Arial" panose="020B0604020202020204" pitchFamily="34" charset="0"/>
              </a:rPr>
              <a:t>NF</a:t>
            </a:r>
          </a:p>
        </p:txBody>
      </p:sp>
      <p:sp>
        <p:nvSpPr>
          <p:cNvPr id="11" name="TextBox 10">
            <a:extLst>
              <a:ext uri="{FF2B5EF4-FFF2-40B4-BE49-F238E27FC236}">
                <a16:creationId xmlns:a16="http://schemas.microsoft.com/office/drawing/2014/main" id="{927EDC1C-AA75-274E-9B2E-5E1B05A0A5BF}"/>
              </a:ext>
            </a:extLst>
          </p:cNvPr>
          <p:cNvSpPr txBox="1"/>
          <p:nvPr/>
        </p:nvSpPr>
        <p:spPr>
          <a:xfrm>
            <a:off x="8289046" y="4217738"/>
            <a:ext cx="871538" cy="523220"/>
          </a:xfrm>
          <a:prstGeom prst="rect">
            <a:avLst/>
          </a:prstGeom>
          <a:noFill/>
        </p:spPr>
        <p:txBody>
          <a:bodyPr wrap="square" rtlCol="0">
            <a:spAutoFit/>
          </a:bodyPr>
          <a:lstStyle/>
          <a:p>
            <a:r>
              <a:rPr lang="en-US" sz="2800" b="1" dirty="0">
                <a:solidFill>
                  <a:schemeClr val="tx1">
                    <a:lumMod val="75000"/>
                    <a:lumOff val="25000"/>
                  </a:schemeClr>
                </a:solidFill>
                <a:latin typeface="Arial" panose="020B0604020202020204" pitchFamily="34" charset="0"/>
                <a:cs typeface="Arial" panose="020B0604020202020204" pitchFamily="34" charset="0"/>
              </a:rPr>
              <a:t>2</a:t>
            </a:r>
            <a:r>
              <a:rPr lang="en-US" sz="2800" dirty="0">
                <a:solidFill>
                  <a:schemeClr val="tx1">
                    <a:lumMod val="75000"/>
                    <a:lumOff val="25000"/>
                  </a:schemeClr>
                </a:solidFill>
                <a:latin typeface="Arial" panose="020B0604020202020204" pitchFamily="34" charset="0"/>
                <a:cs typeface="Arial" panose="020B0604020202020204" pitchFamily="34" charset="0"/>
              </a:rPr>
              <a:t>NF</a:t>
            </a:r>
          </a:p>
        </p:txBody>
      </p:sp>
      <p:sp>
        <p:nvSpPr>
          <p:cNvPr id="12" name="TextBox 11">
            <a:extLst>
              <a:ext uri="{FF2B5EF4-FFF2-40B4-BE49-F238E27FC236}">
                <a16:creationId xmlns:a16="http://schemas.microsoft.com/office/drawing/2014/main" id="{10B34AAD-B86B-2845-83A3-FDADE070D7EF}"/>
              </a:ext>
            </a:extLst>
          </p:cNvPr>
          <p:cNvSpPr txBox="1"/>
          <p:nvPr/>
        </p:nvSpPr>
        <p:spPr>
          <a:xfrm>
            <a:off x="8289046" y="5977991"/>
            <a:ext cx="871538" cy="523220"/>
          </a:xfrm>
          <a:prstGeom prst="rect">
            <a:avLst/>
          </a:prstGeom>
          <a:noFill/>
        </p:spPr>
        <p:txBody>
          <a:bodyPr wrap="square" rtlCol="0">
            <a:spAutoFit/>
          </a:bodyPr>
          <a:lstStyle/>
          <a:p>
            <a:r>
              <a:rPr lang="en-US" sz="2800" b="1" dirty="0">
                <a:solidFill>
                  <a:schemeClr val="tx1">
                    <a:lumMod val="75000"/>
                    <a:lumOff val="25000"/>
                  </a:schemeClr>
                </a:solidFill>
                <a:latin typeface="Arial" panose="020B0604020202020204" pitchFamily="34" charset="0"/>
                <a:cs typeface="Arial" panose="020B0604020202020204" pitchFamily="34" charset="0"/>
              </a:rPr>
              <a:t>3</a:t>
            </a:r>
            <a:r>
              <a:rPr lang="en-US" sz="2800" dirty="0">
                <a:solidFill>
                  <a:schemeClr val="tx1">
                    <a:lumMod val="75000"/>
                    <a:lumOff val="25000"/>
                  </a:schemeClr>
                </a:solidFill>
                <a:latin typeface="Arial" panose="020B0604020202020204" pitchFamily="34" charset="0"/>
                <a:cs typeface="Arial" panose="020B0604020202020204" pitchFamily="34" charset="0"/>
              </a:rPr>
              <a:t>NF</a:t>
            </a:r>
          </a:p>
        </p:txBody>
      </p:sp>
      <p:sp>
        <p:nvSpPr>
          <p:cNvPr id="17" name="TextBox 16">
            <a:extLst>
              <a:ext uri="{FF2B5EF4-FFF2-40B4-BE49-F238E27FC236}">
                <a16:creationId xmlns:a16="http://schemas.microsoft.com/office/drawing/2014/main" id="{BE107EDF-66ED-A445-B216-120A65DB157F}"/>
              </a:ext>
            </a:extLst>
          </p:cNvPr>
          <p:cNvSpPr txBox="1"/>
          <p:nvPr/>
        </p:nvSpPr>
        <p:spPr>
          <a:xfrm>
            <a:off x="8474784" y="3192437"/>
            <a:ext cx="1757362" cy="1015663"/>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cs typeface="Arial" panose="020B0604020202020204" pitchFamily="34" charset="0"/>
              </a:rPr>
              <a:t>Remove</a:t>
            </a:r>
          </a:p>
          <a:p>
            <a:r>
              <a:rPr lang="en-US" sz="2000" b="1" dirty="0">
                <a:solidFill>
                  <a:schemeClr val="tx1">
                    <a:lumMod val="75000"/>
                    <a:lumOff val="25000"/>
                  </a:schemeClr>
                </a:solidFill>
                <a:latin typeface="Arial" panose="020B0604020202020204" pitchFamily="34" charset="0"/>
                <a:cs typeface="Arial" panose="020B0604020202020204" pitchFamily="34" charset="0"/>
              </a:rPr>
              <a:t>Partial Dependency</a:t>
            </a:r>
          </a:p>
        </p:txBody>
      </p:sp>
      <p:sp>
        <p:nvSpPr>
          <p:cNvPr id="18" name="TextBox 17">
            <a:extLst>
              <a:ext uri="{FF2B5EF4-FFF2-40B4-BE49-F238E27FC236}">
                <a16:creationId xmlns:a16="http://schemas.microsoft.com/office/drawing/2014/main" id="{DBC42EEE-25FB-164F-9AA5-835B7FF12C4F}"/>
              </a:ext>
            </a:extLst>
          </p:cNvPr>
          <p:cNvSpPr txBox="1"/>
          <p:nvPr/>
        </p:nvSpPr>
        <p:spPr>
          <a:xfrm>
            <a:off x="8474784" y="4818042"/>
            <a:ext cx="1757362" cy="1015663"/>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cs typeface="Arial" panose="020B0604020202020204" pitchFamily="34" charset="0"/>
              </a:rPr>
              <a:t>Remove </a:t>
            </a:r>
            <a:r>
              <a:rPr lang="en-US" sz="2000" b="1" dirty="0">
                <a:solidFill>
                  <a:schemeClr val="tx1">
                    <a:lumMod val="75000"/>
                    <a:lumOff val="25000"/>
                  </a:schemeClr>
                </a:solidFill>
                <a:latin typeface="Arial" panose="020B0604020202020204" pitchFamily="34" charset="0"/>
                <a:cs typeface="Arial" panose="020B0604020202020204" pitchFamily="34" charset="0"/>
              </a:rPr>
              <a:t>Transitive Dependency</a:t>
            </a:r>
          </a:p>
        </p:txBody>
      </p:sp>
      <p:sp>
        <p:nvSpPr>
          <p:cNvPr id="19" name="TextBox 18">
            <a:extLst>
              <a:ext uri="{FF2B5EF4-FFF2-40B4-BE49-F238E27FC236}">
                <a16:creationId xmlns:a16="http://schemas.microsoft.com/office/drawing/2014/main" id="{69A30910-26C9-824D-8EFB-7DCAB634ABEF}"/>
              </a:ext>
            </a:extLst>
          </p:cNvPr>
          <p:cNvSpPr txBox="1"/>
          <p:nvPr/>
        </p:nvSpPr>
        <p:spPr>
          <a:xfrm>
            <a:off x="8277054" y="986813"/>
            <a:ext cx="1757363" cy="523220"/>
          </a:xfrm>
          <a:prstGeom prst="rect">
            <a:avLst/>
          </a:prstGeom>
          <a:noFill/>
        </p:spPr>
        <p:txBody>
          <a:bodyPr wrap="square" rtlCol="0">
            <a:spAutoFit/>
          </a:bodyPr>
          <a:lstStyle/>
          <a:p>
            <a:r>
              <a:rPr lang="en-US" sz="2800" b="1" dirty="0">
                <a:solidFill>
                  <a:schemeClr val="tx1">
                    <a:lumMod val="75000"/>
                    <a:lumOff val="25000"/>
                  </a:schemeClr>
                </a:solidFill>
                <a:latin typeface="Arial" panose="020B0604020202020204" pitchFamily="34" charset="0"/>
                <a:cs typeface="Arial" panose="020B0604020202020204" pitchFamily="34" charset="0"/>
              </a:rPr>
              <a:t>Row</a:t>
            </a:r>
            <a:r>
              <a:rPr lang="en-US" sz="2800" dirty="0">
                <a:solidFill>
                  <a:schemeClr val="tx1">
                    <a:lumMod val="75000"/>
                    <a:lumOff val="25000"/>
                  </a:schemeClr>
                </a:solidFill>
                <a:latin typeface="Arial" panose="020B0604020202020204" pitchFamily="34" charset="0"/>
                <a:cs typeface="Arial" panose="020B0604020202020204" pitchFamily="34" charset="0"/>
              </a:rPr>
              <a:t> data</a:t>
            </a:r>
          </a:p>
        </p:txBody>
      </p:sp>
      <p:sp>
        <p:nvSpPr>
          <p:cNvPr id="24" name="TextBox 23">
            <a:extLst>
              <a:ext uri="{FF2B5EF4-FFF2-40B4-BE49-F238E27FC236}">
                <a16:creationId xmlns:a16="http://schemas.microsoft.com/office/drawing/2014/main" id="{52EC7961-AE39-F043-8B2A-1E9BAACFD96D}"/>
              </a:ext>
            </a:extLst>
          </p:cNvPr>
          <p:cNvSpPr txBox="1"/>
          <p:nvPr/>
        </p:nvSpPr>
        <p:spPr>
          <a:xfrm>
            <a:off x="8474784" y="1575500"/>
            <a:ext cx="1757362" cy="1015663"/>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cs typeface="Arial" panose="020B0604020202020204" pitchFamily="34" charset="0"/>
              </a:rPr>
              <a:t>Separate </a:t>
            </a:r>
            <a:r>
              <a:rPr lang="en-US" sz="2000" b="1" dirty="0">
                <a:solidFill>
                  <a:schemeClr val="tx1">
                    <a:lumMod val="75000"/>
                    <a:lumOff val="25000"/>
                  </a:schemeClr>
                </a:solidFill>
                <a:latin typeface="Arial" panose="020B0604020202020204" pitchFamily="34" charset="0"/>
                <a:cs typeface="Arial" panose="020B0604020202020204" pitchFamily="34" charset="0"/>
              </a:rPr>
              <a:t>non-atomic</a:t>
            </a:r>
            <a:r>
              <a:rPr lang="en-US" sz="2000" dirty="0">
                <a:solidFill>
                  <a:schemeClr val="tx1">
                    <a:lumMod val="75000"/>
                    <a:lumOff val="25000"/>
                  </a:schemeClr>
                </a:solidFill>
                <a:latin typeface="Arial" panose="020B0604020202020204" pitchFamily="34" charset="0"/>
                <a:cs typeface="Arial" panose="020B0604020202020204" pitchFamily="34" charset="0"/>
              </a:rPr>
              <a:t> values</a:t>
            </a:r>
          </a:p>
        </p:txBody>
      </p:sp>
      <p:cxnSp>
        <p:nvCxnSpPr>
          <p:cNvPr id="30" name="Straight Arrow Connector 29">
            <a:extLst>
              <a:ext uri="{FF2B5EF4-FFF2-40B4-BE49-F238E27FC236}">
                <a16:creationId xmlns:a16="http://schemas.microsoft.com/office/drawing/2014/main" id="{C8DDEECF-CDC4-C347-A3E5-3B198C1B0E7A}"/>
              </a:ext>
            </a:extLst>
          </p:cNvPr>
          <p:cNvCxnSpPr>
            <a:cxnSpLocks/>
          </p:cNvCxnSpPr>
          <p:nvPr/>
        </p:nvCxnSpPr>
        <p:spPr>
          <a:xfrm>
            <a:off x="8158163" y="1412515"/>
            <a:ext cx="0" cy="1341632"/>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F0A59C2-6C25-A34A-95C6-1FF62FD212EF}"/>
              </a:ext>
            </a:extLst>
          </p:cNvPr>
          <p:cNvCxnSpPr>
            <a:cxnSpLocks/>
          </p:cNvCxnSpPr>
          <p:nvPr/>
        </p:nvCxnSpPr>
        <p:spPr>
          <a:xfrm>
            <a:off x="8158163" y="3019751"/>
            <a:ext cx="0" cy="1341632"/>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0578C9F-B860-EC4A-B359-5C3073851F8F}"/>
              </a:ext>
            </a:extLst>
          </p:cNvPr>
          <p:cNvCxnSpPr>
            <a:cxnSpLocks/>
          </p:cNvCxnSpPr>
          <p:nvPr/>
        </p:nvCxnSpPr>
        <p:spPr>
          <a:xfrm>
            <a:off x="8158163" y="4655057"/>
            <a:ext cx="0" cy="1341632"/>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92C4C96C-EA48-7240-B2F0-C6E7586B6B10}"/>
              </a:ext>
            </a:extLst>
          </p:cNvPr>
          <p:cNvPicPr>
            <a:picLocks noChangeAspect="1"/>
          </p:cNvPicPr>
          <p:nvPr/>
        </p:nvPicPr>
        <p:blipFill>
          <a:blip r:embed="rId2"/>
          <a:stretch>
            <a:fillRect/>
          </a:stretch>
        </p:blipFill>
        <p:spPr>
          <a:xfrm>
            <a:off x="873815" y="4152824"/>
            <a:ext cx="6320046" cy="1661993"/>
          </a:xfrm>
          <a:prstGeom prst="rect">
            <a:avLst/>
          </a:prstGeom>
        </p:spPr>
      </p:pic>
      <p:sp>
        <p:nvSpPr>
          <p:cNvPr id="36" name="Oval 35">
            <a:extLst>
              <a:ext uri="{FF2B5EF4-FFF2-40B4-BE49-F238E27FC236}">
                <a16:creationId xmlns:a16="http://schemas.microsoft.com/office/drawing/2014/main" id="{A19782EE-A5B8-904E-906A-F75DB2CD9F2F}"/>
              </a:ext>
            </a:extLst>
          </p:cNvPr>
          <p:cNvSpPr/>
          <p:nvPr/>
        </p:nvSpPr>
        <p:spPr>
          <a:xfrm>
            <a:off x="11130547" y="6221376"/>
            <a:ext cx="847898" cy="847898"/>
          </a:xfrm>
          <a:prstGeom prst="ellipse">
            <a:avLst/>
          </a:prstGeom>
          <a:solidFill>
            <a:srgbClr val="F5EADA">
              <a:alpha val="66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F31227E-8800-444E-A33F-E66181BB938D}"/>
              </a:ext>
            </a:extLst>
          </p:cNvPr>
          <p:cNvSpPr/>
          <p:nvPr/>
        </p:nvSpPr>
        <p:spPr>
          <a:xfrm>
            <a:off x="11446720" y="5977991"/>
            <a:ext cx="847898" cy="84789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18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F5FBCA-B575-B64E-BAC4-7B679E0D8E2A}"/>
              </a:ext>
            </a:extLst>
          </p:cNvPr>
          <p:cNvPicPr>
            <a:picLocks noChangeAspect="1"/>
          </p:cNvPicPr>
          <p:nvPr/>
        </p:nvPicPr>
        <p:blipFill>
          <a:blip r:embed="rId2"/>
          <a:stretch>
            <a:fillRect/>
          </a:stretch>
        </p:blipFill>
        <p:spPr>
          <a:xfrm>
            <a:off x="1620496" y="122731"/>
            <a:ext cx="8623434" cy="6612538"/>
          </a:xfrm>
          <a:prstGeom prst="rect">
            <a:avLst/>
          </a:prstGeom>
        </p:spPr>
      </p:pic>
      <p:sp>
        <p:nvSpPr>
          <p:cNvPr id="9" name="Oval 8">
            <a:extLst>
              <a:ext uri="{FF2B5EF4-FFF2-40B4-BE49-F238E27FC236}">
                <a16:creationId xmlns:a16="http://schemas.microsoft.com/office/drawing/2014/main" id="{C260B91E-5428-114E-8AF0-7A627C79E7AB}"/>
              </a:ext>
            </a:extLst>
          </p:cNvPr>
          <p:cNvSpPr/>
          <p:nvPr/>
        </p:nvSpPr>
        <p:spPr>
          <a:xfrm>
            <a:off x="648393" y="2460567"/>
            <a:ext cx="847898" cy="847898"/>
          </a:xfrm>
          <a:prstGeom prst="ellipse">
            <a:avLst/>
          </a:prstGeom>
          <a:solidFill>
            <a:srgbClr val="F5EADA">
              <a:alpha val="66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D116D51-14D4-5E4B-8941-92A02CADA91D}"/>
              </a:ext>
            </a:extLst>
          </p:cNvPr>
          <p:cNvSpPr/>
          <p:nvPr/>
        </p:nvSpPr>
        <p:spPr>
          <a:xfrm>
            <a:off x="964566" y="2217182"/>
            <a:ext cx="847898" cy="84789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9993787-3B48-3C40-95DC-2F2799BDD0FA}"/>
              </a:ext>
            </a:extLst>
          </p:cNvPr>
          <p:cNvSpPr/>
          <p:nvPr/>
        </p:nvSpPr>
        <p:spPr>
          <a:xfrm>
            <a:off x="11768051" y="2414495"/>
            <a:ext cx="847898" cy="847898"/>
          </a:xfrm>
          <a:prstGeom prst="ellipse">
            <a:avLst/>
          </a:prstGeom>
          <a:solidFill>
            <a:srgbClr val="FE904E"/>
          </a:solidFill>
          <a:ln>
            <a:solidFill>
              <a:srgbClr val="FE904E">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F942206-0E45-A14D-8DFA-00E8218ADEB4}"/>
              </a:ext>
            </a:extLst>
          </p:cNvPr>
          <p:cNvSpPr/>
          <p:nvPr/>
        </p:nvSpPr>
        <p:spPr>
          <a:xfrm>
            <a:off x="11236326" y="2775584"/>
            <a:ext cx="847898" cy="84789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7411C6-AB16-6C40-A152-896BDBF16B5A}"/>
              </a:ext>
            </a:extLst>
          </p:cNvPr>
          <p:cNvSpPr/>
          <p:nvPr/>
        </p:nvSpPr>
        <p:spPr>
          <a:xfrm>
            <a:off x="1496291" y="6560850"/>
            <a:ext cx="847898" cy="847898"/>
          </a:xfrm>
          <a:prstGeom prst="ellipse">
            <a:avLst/>
          </a:prstGeom>
          <a:solidFill>
            <a:srgbClr val="A5D9CA"/>
          </a:solidFill>
          <a:ln>
            <a:solidFill>
              <a:srgbClr val="A5D9CA">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A688AA-459E-EE47-B386-9084288B2D3F}"/>
              </a:ext>
            </a:extLst>
          </p:cNvPr>
          <p:cNvSpPr/>
          <p:nvPr/>
        </p:nvSpPr>
        <p:spPr>
          <a:xfrm>
            <a:off x="860819" y="2623930"/>
            <a:ext cx="6600156" cy="4111338"/>
          </a:xfrm>
          <a:prstGeom prst="rect">
            <a:avLst/>
          </a:prstGeom>
          <a:solidFill>
            <a:srgbClr val="FE904E">
              <a:alpha val="17000"/>
            </a:srgb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D02F31-6BFF-F54A-A2F1-E943806DE9A6}"/>
              </a:ext>
            </a:extLst>
          </p:cNvPr>
          <p:cNvSpPr/>
          <p:nvPr/>
        </p:nvSpPr>
        <p:spPr>
          <a:xfrm>
            <a:off x="5141843" y="122730"/>
            <a:ext cx="5864148" cy="3500751"/>
          </a:xfrm>
          <a:prstGeom prst="rect">
            <a:avLst/>
          </a:prstGeom>
          <a:solidFill>
            <a:srgbClr val="A5D9CA">
              <a:alpha val="16000"/>
            </a:srgb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F583D9E-3E58-474A-9332-A6372993F349}"/>
              </a:ext>
            </a:extLst>
          </p:cNvPr>
          <p:cNvSpPr txBox="1"/>
          <p:nvPr/>
        </p:nvSpPr>
        <p:spPr>
          <a:xfrm>
            <a:off x="1072342" y="6117410"/>
            <a:ext cx="163110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Borrower</a:t>
            </a:r>
          </a:p>
        </p:txBody>
      </p:sp>
      <p:sp>
        <p:nvSpPr>
          <p:cNvPr id="17" name="TextBox 16">
            <a:extLst>
              <a:ext uri="{FF2B5EF4-FFF2-40B4-BE49-F238E27FC236}">
                <a16:creationId xmlns:a16="http://schemas.microsoft.com/office/drawing/2014/main" id="{BB8F03D0-02C0-5148-BE1A-EC33B0E02887}"/>
              </a:ext>
            </a:extLst>
          </p:cNvPr>
          <p:cNvSpPr txBox="1"/>
          <p:nvPr/>
        </p:nvSpPr>
        <p:spPr>
          <a:xfrm>
            <a:off x="9733231" y="3031336"/>
            <a:ext cx="149420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Investor</a:t>
            </a:r>
          </a:p>
        </p:txBody>
      </p:sp>
      <p:sp>
        <p:nvSpPr>
          <p:cNvPr id="19" name="Rectangle 18">
            <a:extLst>
              <a:ext uri="{FF2B5EF4-FFF2-40B4-BE49-F238E27FC236}">
                <a16:creationId xmlns:a16="http://schemas.microsoft.com/office/drawing/2014/main" id="{C3D7DA10-B894-C948-9890-14A3F7E9D145}"/>
              </a:ext>
            </a:extLst>
          </p:cNvPr>
          <p:cNvSpPr/>
          <p:nvPr/>
        </p:nvSpPr>
        <p:spPr>
          <a:xfrm>
            <a:off x="719136" y="495597"/>
            <a:ext cx="3382964" cy="707886"/>
          </a:xfrm>
          <a:prstGeom prst="rect">
            <a:avLst/>
          </a:prstGeom>
        </p:spPr>
        <p:txBody>
          <a:bodyPr wrap="square">
            <a:spAutoFit/>
          </a:bodyPr>
          <a:lstStyle/>
          <a:p>
            <a:r>
              <a:rPr lang="en-US" sz="4000" b="1" dirty="0">
                <a:solidFill>
                  <a:schemeClr val="tx1">
                    <a:lumMod val="75000"/>
                    <a:lumOff val="25000"/>
                  </a:schemeClr>
                </a:solidFill>
                <a:latin typeface="Arial" panose="020B0604020202020204" pitchFamily="34" charset="0"/>
                <a:cs typeface="Arial" panose="020B0604020202020204" pitchFamily="34" charset="0"/>
              </a:rPr>
              <a:t>ER</a:t>
            </a:r>
            <a:r>
              <a:rPr lang="en-US" sz="4000" dirty="0">
                <a:solidFill>
                  <a:schemeClr val="tx1">
                    <a:lumMod val="75000"/>
                    <a:lumOff val="25000"/>
                  </a:schemeClr>
                </a:solidFill>
                <a:latin typeface="Arial" panose="020B0604020202020204" pitchFamily="34" charset="0"/>
                <a:cs typeface="Arial" panose="020B0604020202020204" pitchFamily="34" charset="0"/>
              </a:rPr>
              <a:t> Diagram </a:t>
            </a:r>
            <a:endParaRPr lang="en-US" sz="4000" b="0" dirty="0">
              <a:solidFill>
                <a:schemeClr val="tx1">
                  <a:lumMod val="75000"/>
                  <a:lumOff val="2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96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FBFE1F2E-125C-1C4A-9B51-64CD9E234598}"/>
              </a:ext>
            </a:extLst>
          </p:cNvPr>
          <p:cNvSpPr/>
          <p:nvPr/>
        </p:nvSpPr>
        <p:spPr>
          <a:xfrm>
            <a:off x="-667102" y="3678572"/>
            <a:ext cx="4351308" cy="435130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CCF9B3-5913-514A-A00B-0C8435404C13}"/>
              </a:ext>
            </a:extLst>
          </p:cNvPr>
          <p:cNvSpPr/>
          <p:nvPr/>
        </p:nvSpPr>
        <p:spPr>
          <a:xfrm>
            <a:off x="860818" y="1290705"/>
            <a:ext cx="2880521" cy="4894195"/>
          </a:xfrm>
          <a:prstGeom prst="rect">
            <a:avLst/>
          </a:prstGeom>
          <a:solidFill>
            <a:schemeClr val="bg1">
              <a:alpha val="0"/>
            </a:scheme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ED431BF-C4DB-B948-A61A-BA9B57A14F73}"/>
              </a:ext>
            </a:extLst>
          </p:cNvPr>
          <p:cNvSpPr/>
          <p:nvPr/>
        </p:nvSpPr>
        <p:spPr>
          <a:xfrm>
            <a:off x="719136" y="495597"/>
            <a:ext cx="3382964" cy="707886"/>
          </a:xfrm>
          <a:prstGeom prst="rect">
            <a:avLst/>
          </a:prstGeom>
        </p:spPr>
        <p:txBody>
          <a:bodyPr wrap="square">
            <a:spAutoFit/>
          </a:bodyPr>
          <a:lstStyle/>
          <a:p>
            <a:r>
              <a:rPr lang="en-US" sz="4000" b="1" dirty="0">
                <a:solidFill>
                  <a:schemeClr val="tx1">
                    <a:lumMod val="75000"/>
                    <a:lumOff val="25000"/>
                  </a:schemeClr>
                </a:solidFill>
                <a:latin typeface="Arial" panose="020B0604020202020204" pitchFamily="34" charset="0"/>
                <a:cs typeface="Arial" panose="020B0604020202020204" pitchFamily="34" charset="0"/>
              </a:rPr>
              <a:t>ETL</a:t>
            </a:r>
            <a:r>
              <a:rPr lang="en-US" sz="4000" dirty="0">
                <a:solidFill>
                  <a:schemeClr val="tx1">
                    <a:lumMod val="75000"/>
                    <a:lumOff val="25000"/>
                  </a:schemeClr>
                </a:solidFill>
                <a:latin typeface="Arial" panose="020B0604020202020204" pitchFamily="34" charset="0"/>
                <a:cs typeface="Arial" panose="020B0604020202020204" pitchFamily="34" charset="0"/>
              </a:rPr>
              <a:t> Process </a:t>
            </a:r>
            <a:endParaRPr lang="en-US" sz="4000" b="0" dirty="0">
              <a:solidFill>
                <a:schemeClr val="tx1">
                  <a:lumMod val="75000"/>
                  <a:lumOff val="25000"/>
                </a:schemeClr>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58063F7-D4A9-3D4C-9014-90834A05501B}"/>
              </a:ext>
            </a:extLst>
          </p:cNvPr>
          <p:cNvSpPr txBox="1"/>
          <p:nvPr/>
        </p:nvSpPr>
        <p:spPr>
          <a:xfrm>
            <a:off x="1193796" y="1654652"/>
            <a:ext cx="2214563" cy="461665"/>
          </a:xfrm>
          <a:prstGeom prst="rect">
            <a:avLst/>
          </a:prstGeom>
          <a:solidFill>
            <a:srgbClr val="A5D9CA"/>
          </a:solid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Data Source</a:t>
            </a:r>
          </a:p>
        </p:txBody>
      </p:sp>
      <p:pic>
        <p:nvPicPr>
          <p:cNvPr id="1026" name="Picture 2" descr="https://lh5.googleusercontent.com/mrX6wcY3pLu3n5lfkR7--iXux_e9HTMwzc0J6Vg1irDeNdJtx9q8iTBWPZVRO_nB8tgdAEE21XMcfbaB6d7uBYfXAy_1vacdSUgIewChZ1YI2tY4oaQFYdxFUeDd7_7y_7iKEueZTeg">
            <a:extLst>
              <a:ext uri="{FF2B5EF4-FFF2-40B4-BE49-F238E27FC236}">
                <a16:creationId xmlns:a16="http://schemas.microsoft.com/office/drawing/2014/main" id="{DA2C124A-0547-2641-9203-CB93EFE77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897" y="2251799"/>
            <a:ext cx="1258887" cy="708124"/>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Circles with arrows">
            <a:extLst>
              <a:ext uri="{FF2B5EF4-FFF2-40B4-BE49-F238E27FC236}">
                <a16:creationId xmlns:a16="http://schemas.microsoft.com/office/drawing/2014/main" id="{F6220185-BA64-F141-B596-9765044A58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8002" y="3221128"/>
            <a:ext cx="843760" cy="843760"/>
          </a:xfrm>
          <a:prstGeom prst="rect">
            <a:avLst/>
          </a:prstGeom>
        </p:spPr>
      </p:pic>
      <p:pic>
        <p:nvPicPr>
          <p:cNvPr id="9" name="Graphic 8" descr="Upward trend">
            <a:extLst>
              <a:ext uri="{FF2B5EF4-FFF2-40B4-BE49-F238E27FC236}">
                <a16:creationId xmlns:a16="http://schemas.microsoft.com/office/drawing/2014/main" id="{DA9DBB67-2E45-7B49-B211-67FA0A0B2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8302" y="4420878"/>
            <a:ext cx="936934" cy="936934"/>
          </a:xfrm>
          <a:prstGeom prst="rect">
            <a:avLst/>
          </a:prstGeom>
        </p:spPr>
      </p:pic>
      <p:sp>
        <p:nvSpPr>
          <p:cNvPr id="10" name="TextBox 9">
            <a:extLst>
              <a:ext uri="{FF2B5EF4-FFF2-40B4-BE49-F238E27FC236}">
                <a16:creationId xmlns:a16="http://schemas.microsoft.com/office/drawing/2014/main" id="{96FE3E1A-156F-C844-819B-7390CEFE1CF9}"/>
              </a:ext>
            </a:extLst>
          </p:cNvPr>
          <p:cNvSpPr txBox="1"/>
          <p:nvPr/>
        </p:nvSpPr>
        <p:spPr>
          <a:xfrm>
            <a:off x="1145379" y="2785176"/>
            <a:ext cx="2311400"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Prosper Loan Data</a:t>
            </a:r>
          </a:p>
        </p:txBody>
      </p:sp>
      <p:sp>
        <p:nvSpPr>
          <p:cNvPr id="14" name="TextBox 13">
            <a:extLst>
              <a:ext uri="{FF2B5EF4-FFF2-40B4-BE49-F238E27FC236}">
                <a16:creationId xmlns:a16="http://schemas.microsoft.com/office/drawing/2014/main" id="{12D1965B-4AB3-3442-9D8F-A98148729E72}"/>
              </a:ext>
            </a:extLst>
          </p:cNvPr>
          <p:cNvSpPr txBox="1"/>
          <p:nvPr/>
        </p:nvSpPr>
        <p:spPr>
          <a:xfrm>
            <a:off x="860818" y="3946842"/>
            <a:ext cx="288052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Randomly Generated Data</a:t>
            </a:r>
          </a:p>
        </p:txBody>
      </p:sp>
      <p:sp>
        <p:nvSpPr>
          <p:cNvPr id="15" name="TextBox 14">
            <a:extLst>
              <a:ext uri="{FF2B5EF4-FFF2-40B4-BE49-F238E27FC236}">
                <a16:creationId xmlns:a16="http://schemas.microsoft.com/office/drawing/2014/main" id="{2076D141-4F4A-6E47-987A-B7F5A2C19CB6}"/>
              </a:ext>
            </a:extLst>
          </p:cNvPr>
          <p:cNvSpPr txBox="1"/>
          <p:nvPr/>
        </p:nvSpPr>
        <p:spPr>
          <a:xfrm>
            <a:off x="860818" y="5324017"/>
            <a:ext cx="2880521"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10-Year Treasury Constant Maturity Rate</a:t>
            </a:r>
            <a:endParaRPr lang="en-US" sz="1600" b="0" dirty="0">
              <a:effectLst/>
              <a:latin typeface="Arial" panose="020B0604020202020204" pitchFamily="34" charset="0"/>
              <a:cs typeface="Arial" panose="020B0604020202020204" pitchFamily="34" charset="0"/>
            </a:endParaRPr>
          </a:p>
        </p:txBody>
      </p:sp>
      <p:sp>
        <p:nvSpPr>
          <p:cNvPr id="18" name="Right Arrow 17">
            <a:extLst>
              <a:ext uri="{FF2B5EF4-FFF2-40B4-BE49-F238E27FC236}">
                <a16:creationId xmlns:a16="http://schemas.microsoft.com/office/drawing/2014/main" id="{410BD27E-D962-DE4E-8579-3399AD6DE04D}"/>
              </a:ext>
            </a:extLst>
          </p:cNvPr>
          <p:cNvSpPr/>
          <p:nvPr/>
        </p:nvSpPr>
        <p:spPr>
          <a:xfrm>
            <a:off x="4044838" y="3370569"/>
            <a:ext cx="714375" cy="353849"/>
          </a:xfrm>
          <a:prstGeom prst="rightArrow">
            <a:avLst/>
          </a:prstGeom>
          <a:solidFill>
            <a:srgbClr val="273158"/>
          </a:solidFill>
          <a:ln>
            <a:solidFill>
              <a:srgbClr val="27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https://lh5.googleusercontent.com/TaaLk9Xwe852wy2BBJnoThy0nynckkVb252C0KW2E2LplFvJ5f32-wSkY2y9M38eLKMjv31r0Hxg-Rz6vTSVpPou7rL7sxBIIgtSI6NKHLONwqzM_D0Jh2aGyiwevlfbqUmb8oOo-EY">
            <a:extLst>
              <a:ext uri="{FF2B5EF4-FFF2-40B4-BE49-F238E27FC236}">
                <a16:creationId xmlns:a16="http://schemas.microsoft.com/office/drawing/2014/main" id="{3AB03565-2EF9-744E-BD44-82E75DB2C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9529" y="1374545"/>
            <a:ext cx="1031052" cy="4616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lh4.googleusercontent.com/gvWw640leXAtBrWR87T-8nUhhLREjV9dhu9HsJXdaWQriWn-bCHlypn58Yc_KqCMcvALRZoOHaTDNOONoIDk4XyMBMRIED1cRYSFFBp7eLu5zvM6_OtOIKTClSWMHK-zZo1D6-gqaMc">
            <a:extLst>
              <a:ext uri="{FF2B5EF4-FFF2-40B4-BE49-F238E27FC236}">
                <a16:creationId xmlns:a16="http://schemas.microsoft.com/office/drawing/2014/main" id="{7028039C-71BB-ED43-8E66-3812214FAF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1302" y="2468001"/>
            <a:ext cx="889279" cy="64785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EB83586-D032-D84B-A50E-A539C78BAF85}"/>
              </a:ext>
            </a:extLst>
          </p:cNvPr>
          <p:cNvSpPr/>
          <p:nvPr/>
        </p:nvSpPr>
        <p:spPr>
          <a:xfrm>
            <a:off x="5327756" y="1808205"/>
            <a:ext cx="1424264" cy="338554"/>
          </a:xfrm>
          <a:prstGeom prst="rect">
            <a:avLst/>
          </a:prstGeom>
        </p:spPr>
        <p:txBody>
          <a:bodyPr wrap="square">
            <a:spAutoFit/>
          </a:bodyPr>
          <a:lstStyle/>
          <a:p>
            <a:pPr algn="ctr"/>
            <a:r>
              <a:rPr lang="en-US" sz="1600" dirty="0">
                <a:solidFill>
                  <a:srgbClr val="000000"/>
                </a:solidFill>
                <a:latin typeface="Arial" panose="020B0604020202020204" pitchFamily="34" charset="0"/>
                <a:cs typeface="Arial" panose="020B0604020202020204" pitchFamily="34" charset="0"/>
              </a:rPr>
              <a:t>Investor Data</a:t>
            </a:r>
            <a:endParaRPr lang="en-US" sz="1600" b="0" dirty="0">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0D1E6A0-E238-194C-BD38-3A6ADDD55DA4}"/>
              </a:ext>
            </a:extLst>
          </p:cNvPr>
          <p:cNvSpPr/>
          <p:nvPr/>
        </p:nvSpPr>
        <p:spPr>
          <a:xfrm>
            <a:off x="5327756" y="3115855"/>
            <a:ext cx="1521199" cy="338554"/>
          </a:xfrm>
          <a:prstGeom prst="rect">
            <a:avLst/>
          </a:prstGeom>
        </p:spPr>
        <p:txBody>
          <a:bodyPr wrap="square">
            <a:spAutoFit/>
          </a:bodyPr>
          <a:lstStyle/>
          <a:p>
            <a:pPr algn="ctr"/>
            <a:r>
              <a:rPr lang="en-US" sz="1600" dirty="0">
                <a:solidFill>
                  <a:srgbClr val="000000"/>
                </a:solidFill>
                <a:latin typeface="Arial" panose="020B0604020202020204" pitchFamily="34" charset="0"/>
                <a:cs typeface="Arial" panose="020B0604020202020204" pitchFamily="34" charset="0"/>
              </a:rPr>
              <a:t>Borrower Data</a:t>
            </a:r>
            <a:endParaRPr lang="en-US" sz="1600" b="0" dirty="0">
              <a:effectLst/>
              <a:latin typeface="Arial" panose="020B0604020202020204" pitchFamily="34" charset="0"/>
              <a:cs typeface="Arial" panose="020B0604020202020204" pitchFamily="34" charset="0"/>
            </a:endParaRPr>
          </a:p>
        </p:txBody>
      </p:sp>
      <p:pic>
        <p:nvPicPr>
          <p:cNvPr id="1035" name="Picture 11" descr="https://lh3.googleusercontent.com/rgPtwG3aFuXakaqMfPG34hCotZEh8U9N2ZSxybjj32FRhNfiXy9b_9ErkV_wyiENwCDwuXBXt-nDh472MiylGUOPFVXQTH7MqJbxTFW-S9dNSdyQ5ojBp8Pgb6FghNjlNH2x_k4eTDI">
            <a:extLst>
              <a:ext uri="{FF2B5EF4-FFF2-40B4-BE49-F238E27FC236}">
                <a16:creationId xmlns:a16="http://schemas.microsoft.com/office/drawing/2014/main" id="{4D2C9B34-56A0-8949-B95F-0C65764266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9529" y="3694982"/>
            <a:ext cx="1223765" cy="78321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DC3B267-9FAC-B04D-B36B-2C1436EA1709}"/>
              </a:ext>
            </a:extLst>
          </p:cNvPr>
          <p:cNvSpPr/>
          <p:nvPr/>
        </p:nvSpPr>
        <p:spPr>
          <a:xfrm>
            <a:off x="5190122" y="4426377"/>
            <a:ext cx="1731638" cy="584775"/>
          </a:xfrm>
          <a:prstGeom prst="rect">
            <a:avLst/>
          </a:prstGeom>
        </p:spPr>
        <p:txBody>
          <a:bodyPr wrap="square">
            <a:spAutoFit/>
          </a:bodyPr>
          <a:lstStyle/>
          <a:p>
            <a:pPr algn="ctr"/>
            <a:r>
              <a:rPr lang="en-US" sz="1600" dirty="0">
                <a:solidFill>
                  <a:srgbClr val="000000"/>
                </a:solidFill>
                <a:latin typeface="Arial" panose="020B0604020202020204" pitchFamily="34" charset="0"/>
                <a:cs typeface="Arial" panose="020B0604020202020204" pitchFamily="34" charset="0"/>
              </a:rPr>
              <a:t>Loan Fulfillment and Repayment</a:t>
            </a:r>
            <a:endParaRPr lang="en-US" sz="1600" b="0" dirty="0">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B5682B92-D899-E24C-8D7E-C5C0800942BD}"/>
              </a:ext>
            </a:extLst>
          </p:cNvPr>
          <p:cNvSpPr/>
          <p:nvPr/>
        </p:nvSpPr>
        <p:spPr>
          <a:xfrm>
            <a:off x="5062712" y="1287323"/>
            <a:ext cx="2120348" cy="4036694"/>
          </a:xfrm>
          <a:prstGeom prst="rect">
            <a:avLst/>
          </a:prstGeom>
          <a:solidFill>
            <a:schemeClr val="bg1">
              <a:alpha val="0"/>
            </a:scheme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21EE2203-864E-204F-AE85-4C0DFF3DC259}"/>
              </a:ext>
            </a:extLst>
          </p:cNvPr>
          <p:cNvSpPr/>
          <p:nvPr/>
        </p:nvSpPr>
        <p:spPr>
          <a:xfrm>
            <a:off x="7486559" y="3370569"/>
            <a:ext cx="714375" cy="353849"/>
          </a:xfrm>
          <a:prstGeom prst="rightArrow">
            <a:avLst/>
          </a:prstGeom>
          <a:solidFill>
            <a:srgbClr val="273158"/>
          </a:solidFill>
          <a:ln>
            <a:solidFill>
              <a:srgbClr val="27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57F3F88-F521-BE46-B54A-6899A331491F}"/>
              </a:ext>
            </a:extLst>
          </p:cNvPr>
          <p:cNvSpPr/>
          <p:nvPr/>
        </p:nvSpPr>
        <p:spPr>
          <a:xfrm>
            <a:off x="8450663" y="1287323"/>
            <a:ext cx="3168608" cy="2031325"/>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1. Data Cleaning</a:t>
            </a:r>
            <a:r>
              <a:rPr lang="en-US" dirty="0">
                <a:solidFill>
                  <a:schemeClr val="tx1">
                    <a:lumMod val="75000"/>
                    <a:lumOff val="25000"/>
                  </a:schemeClr>
                </a:solidFill>
                <a:latin typeface="Arial" panose="020B0604020202020204" pitchFamily="34" charset="0"/>
                <a:cs typeface="Arial" panose="020B0604020202020204" pitchFamily="34" charset="0"/>
              </a:rPr>
              <a:t>: convert data types;</a:t>
            </a:r>
            <a:endParaRPr lang="en-US" b="0" dirty="0">
              <a:solidFill>
                <a:schemeClr val="tx1">
                  <a:lumMod val="75000"/>
                  <a:lumOff val="25000"/>
                </a:schemeClr>
              </a:solidFill>
              <a:effectLst/>
              <a:latin typeface="Arial" panose="020B0604020202020204" pitchFamily="34" charset="0"/>
              <a:cs typeface="Arial" panose="020B0604020202020204" pitchFamily="34" charset="0"/>
            </a:endParaRPr>
          </a:p>
          <a:p>
            <a:r>
              <a:rPr lang="en-US" b="1" dirty="0">
                <a:solidFill>
                  <a:schemeClr val="tx1">
                    <a:lumMod val="75000"/>
                    <a:lumOff val="25000"/>
                  </a:schemeClr>
                </a:solidFill>
                <a:latin typeface="Arial" panose="020B0604020202020204" pitchFamily="34" charset="0"/>
                <a:cs typeface="Arial" panose="020B0604020202020204" pitchFamily="34" charset="0"/>
              </a:rPr>
              <a:t>2. Splitting</a:t>
            </a:r>
            <a:r>
              <a:rPr lang="en-US" dirty="0">
                <a:solidFill>
                  <a:schemeClr val="tx1">
                    <a:lumMod val="75000"/>
                    <a:lumOff val="25000"/>
                  </a:schemeClr>
                </a:solidFill>
                <a:latin typeface="Arial" panose="020B0604020202020204" pitchFamily="34" charset="0"/>
                <a:cs typeface="Arial" panose="020B0604020202020204" pitchFamily="34" charset="0"/>
              </a:rPr>
              <a:t>: '</a:t>
            </a:r>
            <a:r>
              <a:rPr lang="en-US" dirty="0" err="1">
                <a:solidFill>
                  <a:schemeClr val="tx1">
                    <a:lumMod val="75000"/>
                    <a:lumOff val="25000"/>
                  </a:schemeClr>
                </a:solidFill>
                <a:latin typeface="Arial" panose="020B0604020202020204" pitchFamily="34" charset="0"/>
                <a:cs typeface="Arial" panose="020B0604020202020204" pitchFamily="34" charset="0"/>
              </a:rPr>
              <a:t>separate_row</a:t>
            </a:r>
            <a:r>
              <a:rPr lang="en-US" dirty="0">
                <a:solidFill>
                  <a:schemeClr val="tx1">
                    <a:lumMod val="75000"/>
                    <a:lumOff val="25000"/>
                  </a:schemeClr>
                </a:solidFill>
                <a:latin typeface="Arial" panose="020B0604020202020204" pitchFamily="34" charset="0"/>
                <a:cs typeface="Arial" panose="020B0604020202020204" pitchFamily="34" charset="0"/>
              </a:rPr>
              <a:t>';</a:t>
            </a:r>
            <a:endParaRPr lang="en-US" b="0" dirty="0">
              <a:solidFill>
                <a:schemeClr val="tx1">
                  <a:lumMod val="75000"/>
                  <a:lumOff val="25000"/>
                </a:schemeClr>
              </a:solidFill>
              <a:effectLst/>
              <a:latin typeface="Arial" panose="020B0604020202020204" pitchFamily="34" charset="0"/>
              <a:cs typeface="Arial" panose="020B0604020202020204" pitchFamily="34" charset="0"/>
            </a:endParaRPr>
          </a:p>
          <a:p>
            <a:r>
              <a:rPr lang="en-US" b="1" dirty="0">
                <a:solidFill>
                  <a:schemeClr val="tx1">
                    <a:lumMod val="75000"/>
                    <a:lumOff val="25000"/>
                  </a:schemeClr>
                </a:solidFill>
                <a:latin typeface="Arial" panose="020B0604020202020204" pitchFamily="34" charset="0"/>
                <a:cs typeface="Arial" panose="020B0604020202020204" pitchFamily="34" charset="0"/>
              </a:rPr>
              <a:t>3. Deduplication</a:t>
            </a:r>
            <a:r>
              <a:rPr lang="en-US" dirty="0">
                <a:solidFill>
                  <a:schemeClr val="tx1">
                    <a:lumMod val="75000"/>
                    <a:lumOff val="25000"/>
                  </a:schemeClr>
                </a:solidFill>
                <a:latin typeface="Arial" panose="020B0604020202020204" pitchFamily="34" charset="0"/>
                <a:cs typeface="Arial" panose="020B0604020202020204" pitchFamily="34" charset="0"/>
              </a:rPr>
              <a:t>: create unique identifiers;</a:t>
            </a:r>
            <a:endParaRPr lang="en-US" b="0" dirty="0">
              <a:solidFill>
                <a:schemeClr val="tx1">
                  <a:lumMod val="75000"/>
                  <a:lumOff val="25000"/>
                </a:schemeClr>
              </a:solidFill>
              <a:effectLst/>
              <a:latin typeface="Arial" panose="020B0604020202020204" pitchFamily="34" charset="0"/>
              <a:cs typeface="Arial" panose="020B0604020202020204" pitchFamily="34" charset="0"/>
            </a:endParaRPr>
          </a:p>
          <a:p>
            <a:r>
              <a:rPr lang="en-US" b="1" dirty="0">
                <a:solidFill>
                  <a:schemeClr val="tx1">
                    <a:lumMod val="75000"/>
                    <a:lumOff val="25000"/>
                  </a:schemeClr>
                </a:solidFill>
                <a:latin typeface="Arial" panose="020B0604020202020204" pitchFamily="34" charset="0"/>
                <a:cs typeface="Arial" panose="020B0604020202020204" pitchFamily="34" charset="0"/>
              </a:rPr>
              <a:t>4. Format Reversion</a:t>
            </a:r>
            <a:r>
              <a:rPr lang="en-US" dirty="0">
                <a:solidFill>
                  <a:schemeClr val="tx1">
                    <a:lumMod val="75000"/>
                    <a:lumOff val="25000"/>
                  </a:schemeClr>
                </a:solidFill>
                <a:latin typeface="Arial" panose="020B0604020202020204" pitchFamily="34" charset="0"/>
                <a:cs typeface="Arial" panose="020B0604020202020204" pitchFamily="34" charset="0"/>
              </a:rPr>
              <a:t>: unit or measurement, date &amp; time;</a:t>
            </a:r>
            <a:endParaRPr lang="en-US" b="0" dirty="0">
              <a:solidFill>
                <a:schemeClr val="tx1">
                  <a:lumMod val="75000"/>
                  <a:lumOff val="25000"/>
                </a:schemeClr>
              </a:solidFill>
              <a:effectLst/>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E40D32D-BF0A-1941-AF10-EEB375146F1A}"/>
              </a:ext>
            </a:extLst>
          </p:cNvPr>
          <p:cNvSpPr/>
          <p:nvPr/>
        </p:nvSpPr>
        <p:spPr>
          <a:xfrm>
            <a:off x="8450663" y="1287323"/>
            <a:ext cx="3168607" cy="2083246"/>
          </a:xfrm>
          <a:prstGeom prst="rect">
            <a:avLst/>
          </a:prstGeom>
          <a:solidFill>
            <a:schemeClr val="bg1">
              <a:alpha val="0"/>
            </a:scheme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C861512E-7A3A-3C40-8D9D-6F9A33C717CD}"/>
              </a:ext>
            </a:extLst>
          </p:cNvPr>
          <p:cNvSpPr/>
          <p:nvPr/>
        </p:nvSpPr>
        <p:spPr>
          <a:xfrm rot="5400000">
            <a:off x="9793960" y="3925521"/>
            <a:ext cx="714375" cy="353849"/>
          </a:xfrm>
          <a:prstGeom prst="rightArrow">
            <a:avLst/>
          </a:prstGeom>
          <a:solidFill>
            <a:srgbClr val="273158"/>
          </a:solidFill>
          <a:ln>
            <a:solidFill>
              <a:srgbClr val="273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7" name="Picture 13" descr="https://lh6.googleusercontent.com/L8Aq-0g9uBerpGUorX_1esmE67gPc7DkiM9CoeaNvKJYUZptPxVjmgnp063WgUyNW5QDb1HMZ7d3cRQaXagCPCQrjGMb3Fw-uJQQ6RLr90f3HBdb5K4bP0eoeKcSdm5DKKrAyyHaNDE">
            <a:extLst>
              <a:ext uri="{FF2B5EF4-FFF2-40B4-BE49-F238E27FC236}">
                <a16:creationId xmlns:a16="http://schemas.microsoft.com/office/drawing/2014/main" id="{D76EA530-A973-D842-A584-7FAD035791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09304" y="4928834"/>
            <a:ext cx="1283685" cy="12836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FA9CF0E-521E-1547-93C9-75016D6A6363}"/>
              </a:ext>
            </a:extLst>
          </p:cNvPr>
          <p:cNvSpPr txBox="1"/>
          <p:nvPr/>
        </p:nvSpPr>
        <p:spPr>
          <a:xfrm>
            <a:off x="3907192" y="2851796"/>
            <a:ext cx="95321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Extract</a:t>
            </a:r>
            <a:r>
              <a:rPr lang="en-US" dirty="0"/>
              <a:t> </a:t>
            </a:r>
          </a:p>
        </p:txBody>
      </p:sp>
      <p:sp>
        <p:nvSpPr>
          <p:cNvPr id="34" name="TextBox 33">
            <a:extLst>
              <a:ext uri="{FF2B5EF4-FFF2-40B4-BE49-F238E27FC236}">
                <a16:creationId xmlns:a16="http://schemas.microsoft.com/office/drawing/2014/main" id="{FD003407-BB21-9F4D-B635-1353B2EB3DF9}"/>
              </a:ext>
            </a:extLst>
          </p:cNvPr>
          <p:cNvSpPr txBox="1"/>
          <p:nvPr/>
        </p:nvSpPr>
        <p:spPr>
          <a:xfrm>
            <a:off x="7183060" y="2856605"/>
            <a:ext cx="15846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Transform</a:t>
            </a:r>
            <a:r>
              <a:rPr lang="en-US" dirty="0"/>
              <a:t> </a:t>
            </a:r>
          </a:p>
        </p:txBody>
      </p:sp>
      <p:sp>
        <p:nvSpPr>
          <p:cNvPr id="35" name="TextBox 34">
            <a:extLst>
              <a:ext uri="{FF2B5EF4-FFF2-40B4-BE49-F238E27FC236}">
                <a16:creationId xmlns:a16="http://schemas.microsoft.com/office/drawing/2014/main" id="{372F1824-C251-6947-817A-D955EFEE7372}"/>
              </a:ext>
            </a:extLst>
          </p:cNvPr>
          <p:cNvSpPr txBox="1"/>
          <p:nvPr/>
        </p:nvSpPr>
        <p:spPr>
          <a:xfrm>
            <a:off x="10363998" y="3844287"/>
            <a:ext cx="15846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Load</a:t>
            </a:r>
            <a:r>
              <a:rPr lang="en-US" dirty="0"/>
              <a:t> </a:t>
            </a:r>
          </a:p>
        </p:txBody>
      </p:sp>
      <p:sp>
        <p:nvSpPr>
          <p:cNvPr id="22" name="TextBox 21">
            <a:extLst>
              <a:ext uri="{FF2B5EF4-FFF2-40B4-BE49-F238E27FC236}">
                <a16:creationId xmlns:a16="http://schemas.microsoft.com/office/drawing/2014/main" id="{A29E8190-0D5F-7641-96B6-3FF035C68B0A}"/>
              </a:ext>
            </a:extLst>
          </p:cNvPr>
          <p:cNvSpPr txBox="1"/>
          <p:nvPr/>
        </p:nvSpPr>
        <p:spPr>
          <a:xfrm>
            <a:off x="5062712" y="585947"/>
            <a:ext cx="5181600" cy="369332"/>
          </a:xfrm>
          <a:prstGeom prst="rect">
            <a:avLst/>
          </a:prstGeom>
          <a:solidFill>
            <a:srgbClr val="A5D9CA"/>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Peer-to-peer Loan Data Management System</a:t>
            </a:r>
          </a:p>
        </p:txBody>
      </p:sp>
      <p:sp>
        <p:nvSpPr>
          <p:cNvPr id="37" name="TextBox 36">
            <a:extLst>
              <a:ext uri="{FF2B5EF4-FFF2-40B4-BE49-F238E27FC236}">
                <a16:creationId xmlns:a16="http://schemas.microsoft.com/office/drawing/2014/main" id="{C23CDA83-E473-894C-A172-7EFA023D7406}"/>
              </a:ext>
            </a:extLst>
          </p:cNvPr>
          <p:cNvSpPr txBox="1"/>
          <p:nvPr/>
        </p:nvSpPr>
        <p:spPr>
          <a:xfrm>
            <a:off x="5062712" y="6180325"/>
            <a:ext cx="4161134" cy="369332"/>
          </a:xfrm>
          <a:prstGeom prst="rect">
            <a:avLst/>
          </a:prstGeom>
          <a:solidFill>
            <a:srgbClr val="A5D9CA"/>
          </a:solid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Extract, Transform and Loan (ETL)</a:t>
            </a:r>
          </a:p>
        </p:txBody>
      </p:sp>
    </p:spTree>
    <p:extLst>
      <p:ext uri="{BB962C8B-B14F-4D97-AF65-F5344CB8AC3E}">
        <p14:creationId xmlns:p14="http://schemas.microsoft.com/office/powerpoint/2010/main" val="282386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1B7CFE6D-1070-7747-86F3-ACE8574EBEA2}"/>
              </a:ext>
            </a:extLst>
          </p:cNvPr>
          <p:cNvSpPr/>
          <p:nvPr/>
        </p:nvSpPr>
        <p:spPr>
          <a:xfrm>
            <a:off x="-606193" y="3065080"/>
            <a:ext cx="4484396" cy="4484396"/>
          </a:xfrm>
          <a:prstGeom prst="ellipse">
            <a:avLst/>
          </a:prstGeom>
          <a:solidFill>
            <a:srgbClr val="FE904E">
              <a:alpha val="68000"/>
            </a:srgbClr>
          </a:solidFill>
          <a:ln>
            <a:solidFill>
              <a:srgbClr val="FE904E">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C9102F7-6944-AB40-8717-95BFA8DF4300}"/>
              </a:ext>
            </a:extLst>
          </p:cNvPr>
          <p:cNvSpPr/>
          <p:nvPr/>
        </p:nvSpPr>
        <p:spPr>
          <a:xfrm>
            <a:off x="648393" y="2460567"/>
            <a:ext cx="847898" cy="847898"/>
          </a:xfrm>
          <a:prstGeom prst="ellipse">
            <a:avLst/>
          </a:prstGeom>
          <a:solidFill>
            <a:srgbClr val="F5EADA">
              <a:alpha val="66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AE0D3-B842-8344-8E42-09600F7CBE36}"/>
              </a:ext>
            </a:extLst>
          </p:cNvPr>
          <p:cNvSpPr/>
          <p:nvPr/>
        </p:nvSpPr>
        <p:spPr>
          <a:xfrm>
            <a:off x="964566" y="2217182"/>
            <a:ext cx="847898" cy="84789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313B75-DB0D-A748-A259-8A3604CA4DA5}"/>
              </a:ext>
            </a:extLst>
          </p:cNvPr>
          <p:cNvSpPr/>
          <p:nvPr/>
        </p:nvSpPr>
        <p:spPr>
          <a:xfrm>
            <a:off x="583094" y="475927"/>
            <a:ext cx="7050157" cy="707886"/>
          </a:xfrm>
          <a:prstGeom prst="rect">
            <a:avLst/>
          </a:prstGeom>
        </p:spPr>
        <p:txBody>
          <a:bodyPr wrap="square">
            <a:spAutoFit/>
          </a:bodyPr>
          <a:lstStyle/>
          <a:p>
            <a:r>
              <a:rPr lang="en-US" sz="4000" b="1" dirty="0">
                <a:solidFill>
                  <a:schemeClr val="tx1">
                    <a:lumMod val="75000"/>
                    <a:lumOff val="25000"/>
                  </a:schemeClr>
                </a:solidFill>
                <a:latin typeface="Arial" panose="020B0604020202020204" pitchFamily="34" charset="0"/>
                <a:cs typeface="Arial" panose="020B0604020202020204" pitchFamily="34" charset="0"/>
              </a:rPr>
              <a:t>Analytical</a:t>
            </a:r>
            <a:r>
              <a:rPr lang="en-US" sz="4000" dirty="0">
                <a:solidFill>
                  <a:schemeClr val="tx1">
                    <a:lumMod val="75000"/>
                    <a:lumOff val="25000"/>
                  </a:schemeClr>
                </a:solidFill>
                <a:latin typeface="Arial" panose="020B0604020202020204" pitchFamily="34" charset="0"/>
                <a:cs typeface="Arial" panose="020B0604020202020204" pitchFamily="34" charset="0"/>
              </a:rPr>
              <a:t> Procedure</a:t>
            </a:r>
            <a:endParaRPr lang="en-US" sz="4000" b="0" dirty="0">
              <a:solidFill>
                <a:schemeClr val="tx1">
                  <a:lumMod val="75000"/>
                  <a:lumOff val="2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A853D0B-3FDE-984C-8AA8-BB9C000F22E5}"/>
              </a:ext>
            </a:extLst>
          </p:cNvPr>
          <p:cNvSpPr/>
          <p:nvPr/>
        </p:nvSpPr>
        <p:spPr>
          <a:xfrm>
            <a:off x="1285460" y="2031637"/>
            <a:ext cx="6096000" cy="3370153"/>
          </a:xfrm>
          <a:prstGeom prst="rect">
            <a:avLst/>
          </a:prstGeom>
        </p:spPr>
        <p:txBody>
          <a:bodyPr>
            <a:spAutoFit/>
          </a:bodyPr>
          <a:lstStyle/>
          <a:p>
            <a:pPr>
              <a:spcBef>
                <a:spcPts val="900"/>
              </a:spcBef>
              <a:spcAft>
                <a:spcPts val="900"/>
              </a:spcAft>
            </a:pPr>
            <a:r>
              <a:rPr lang="en-US" dirty="0">
                <a:solidFill>
                  <a:srgbClr val="2D3B45"/>
                </a:solidFill>
                <a:latin typeface="Arial" panose="020B0604020202020204" pitchFamily="34" charset="0"/>
                <a:cs typeface="Arial" panose="020B0604020202020204" pitchFamily="34" charset="0"/>
              </a:rPr>
              <a:t>Borrowers with </a:t>
            </a:r>
            <a:r>
              <a:rPr lang="en-US" sz="2000" b="1" dirty="0">
                <a:solidFill>
                  <a:srgbClr val="2D3B45"/>
                </a:solidFill>
                <a:latin typeface="Arial" panose="020B0604020202020204" pitchFamily="34" charset="0"/>
                <a:cs typeface="Arial" panose="020B0604020202020204" pitchFamily="34" charset="0"/>
              </a:rPr>
              <a:t>highest/lowest monthly income</a:t>
            </a:r>
            <a:endParaRPr lang="en-US" sz="2000" b="1" dirty="0">
              <a:effectLst/>
              <a:latin typeface="Arial" panose="020B0604020202020204" pitchFamily="34" charset="0"/>
              <a:cs typeface="Arial" panose="020B0604020202020204" pitchFamily="34" charset="0"/>
            </a:endParaRPr>
          </a:p>
          <a:p>
            <a:pPr>
              <a:spcBef>
                <a:spcPts val="900"/>
              </a:spcBef>
              <a:spcAft>
                <a:spcPts val="900"/>
              </a:spcAft>
            </a:pPr>
            <a:r>
              <a:rPr lang="en-US" sz="2000" b="1" dirty="0">
                <a:solidFill>
                  <a:srgbClr val="2D3B45"/>
                </a:solidFill>
                <a:latin typeface="Arial" panose="020B0604020202020204" pitchFamily="34" charset="0"/>
                <a:cs typeface="Arial" panose="020B0604020202020204" pitchFamily="34" charset="0"/>
              </a:rPr>
              <a:t>Average loan amount </a:t>
            </a:r>
            <a:r>
              <a:rPr lang="en-US" dirty="0">
                <a:solidFill>
                  <a:srgbClr val="2D3B45"/>
                </a:solidFill>
                <a:latin typeface="Arial" panose="020B0604020202020204" pitchFamily="34" charset="0"/>
                <a:cs typeface="Arial" panose="020B0604020202020204" pitchFamily="34" charset="0"/>
              </a:rPr>
              <a:t>vs </a:t>
            </a:r>
            <a:r>
              <a:rPr lang="en-US" sz="2000" b="1" dirty="0">
                <a:solidFill>
                  <a:srgbClr val="2D3B45"/>
                </a:solidFill>
                <a:latin typeface="Arial" panose="020B0604020202020204" pitchFamily="34" charset="0"/>
                <a:cs typeface="Arial" panose="020B0604020202020204" pitchFamily="34" charset="0"/>
              </a:rPr>
              <a:t>Occupation</a:t>
            </a:r>
            <a:endParaRPr lang="en-US" sz="2000" b="1" dirty="0">
              <a:effectLst/>
              <a:latin typeface="Arial" panose="020B0604020202020204" pitchFamily="34" charset="0"/>
              <a:cs typeface="Arial" panose="020B0604020202020204" pitchFamily="34" charset="0"/>
            </a:endParaRPr>
          </a:p>
          <a:p>
            <a:pPr>
              <a:spcBef>
                <a:spcPts val="900"/>
              </a:spcBef>
              <a:spcAft>
                <a:spcPts val="900"/>
              </a:spcAft>
            </a:pPr>
            <a:r>
              <a:rPr lang="en-US" dirty="0">
                <a:solidFill>
                  <a:srgbClr val="2D3B45"/>
                </a:solidFill>
                <a:latin typeface="Arial" panose="020B0604020202020204" pitchFamily="34" charset="0"/>
                <a:cs typeface="Arial" panose="020B0604020202020204" pitchFamily="34" charset="0"/>
              </a:rPr>
              <a:t>Reason for </a:t>
            </a:r>
            <a:r>
              <a:rPr lang="en-US" sz="2000" b="1" dirty="0">
                <a:solidFill>
                  <a:srgbClr val="2D3B45"/>
                </a:solidFill>
                <a:latin typeface="Arial" panose="020B0604020202020204" pitchFamily="34" charset="0"/>
                <a:cs typeface="Arial" panose="020B0604020202020204" pitchFamily="34" charset="0"/>
              </a:rPr>
              <a:t>loan</a:t>
            </a:r>
            <a:r>
              <a:rPr lang="en-US" dirty="0">
                <a:solidFill>
                  <a:srgbClr val="2D3B45"/>
                </a:solidFill>
                <a:latin typeface="Arial" panose="020B0604020202020204" pitchFamily="34" charset="0"/>
                <a:cs typeface="Arial" panose="020B0604020202020204" pitchFamily="34" charset="0"/>
              </a:rPr>
              <a:t> vs </a:t>
            </a:r>
            <a:r>
              <a:rPr lang="en-US" sz="2000" b="1" dirty="0">
                <a:solidFill>
                  <a:srgbClr val="2D3B45"/>
                </a:solidFill>
                <a:latin typeface="Arial" panose="020B0604020202020204" pitchFamily="34" charset="0"/>
                <a:cs typeface="Arial" panose="020B0604020202020204" pitchFamily="34" charset="0"/>
              </a:rPr>
              <a:t>Delinquent</a:t>
            </a:r>
            <a:endParaRPr lang="en-US" sz="2000" b="1" dirty="0">
              <a:effectLst/>
              <a:latin typeface="Arial" panose="020B0604020202020204" pitchFamily="34" charset="0"/>
              <a:cs typeface="Arial" panose="020B0604020202020204" pitchFamily="34" charset="0"/>
            </a:endParaRPr>
          </a:p>
          <a:p>
            <a:pPr>
              <a:spcBef>
                <a:spcPts val="900"/>
              </a:spcBef>
              <a:spcAft>
                <a:spcPts val="900"/>
              </a:spcAft>
            </a:pPr>
            <a:r>
              <a:rPr lang="en-US" sz="2000" b="1" dirty="0">
                <a:solidFill>
                  <a:srgbClr val="2D3B45"/>
                </a:solidFill>
                <a:latin typeface="Arial" panose="020B0604020202020204" pitchFamily="34" charset="0"/>
                <a:cs typeface="Arial" panose="020B0604020202020204" pitchFamily="34" charset="0"/>
              </a:rPr>
              <a:t>Gap</a:t>
            </a:r>
            <a:r>
              <a:rPr lang="en-US" dirty="0">
                <a:solidFill>
                  <a:srgbClr val="2D3B45"/>
                </a:solidFill>
                <a:latin typeface="Arial" panose="020B0604020202020204" pitchFamily="34" charset="0"/>
                <a:cs typeface="Arial" panose="020B0604020202020204" pitchFamily="34" charset="0"/>
              </a:rPr>
              <a:t> between </a:t>
            </a:r>
            <a:r>
              <a:rPr lang="en-US" sz="2000" b="1" dirty="0">
                <a:solidFill>
                  <a:srgbClr val="2D3B45"/>
                </a:solidFill>
                <a:latin typeface="Arial" panose="020B0604020202020204" pitchFamily="34" charset="0"/>
                <a:cs typeface="Arial" panose="020B0604020202020204" pitchFamily="34" charset="0"/>
              </a:rPr>
              <a:t>monthly payment </a:t>
            </a:r>
            <a:r>
              <a:rPr lang="en-US" dirty="0">
                <a:solidFill>
                  <a:srgbClr val="2D3B45"/>
                </a:solidFill>
                <a:latin typeface="Arial" panose="020B0604020202020204" pitchFamily="34" charset="0"/>
                <a:cs typeface="Arial" panose="020B0604020202020204" pitchFamily="34" charset="0"/>
              </a:rPr>
              <a:t>and </a:t>
            </a:r>
            <a:r>
              <a:rPr lang="en-US" sz="2000" b="1" dirty="0">
                <a:solidFill>
                  <a:srgbClr val="2D3B45"/>
                </a:solidFill>
                <a:latin typeface="Arial" panose="020B0604020202020204" pitchFamily="34" charset="0"/>
                <a:cs typeface="Arial" panose="020B0604020202020204" pitchFamily="34" charset="0"/>
              </a:rPr>
              <a:t>loan amount</a:t>
            </a:r>
            <a:endParaRPr lang="en-US" sz="2000" b="1" dirty="0">
              <a:effectLst/>
              <a:latin typeface="Arial" panose="020B0604020202020204" pitchFamily="34" charset="0"/>
              <a:cs typeface="Arial" panose="020B0604020202020204" pitchFamily="34" charset="0"/>
            </a:endParaRPr>
          </a:p>
          <a:p>
            <a:pPr>
              <a:spcBef>
                <a:spcPts val="900"/>
              </a:spcBef>
              <a:spcAft>
                <a:spcPts val="900"/>
              </a:spcAft>
            </a:pPr>
            <a:r>
              <a:rPr lang="en-US" dirty="0">
                <a:solidFill>
                  <a:srgbClr val="2D3B45"/>
                </a:solidFill>
                <a:latin typeface="Arial" panose="020B0604020202020204" pitchFamily="34" charset="0"/>
                <a:cs typeface="Arial" panose="020B0604020202020204" pitchFamily="34" charset="0"/>
              </a:rPr>
              <a:t>Credit rating scores → </a:t>
            </a:r>
            <a:r>
              <a:rPr lang="en-US" sz="2000" b="1" dirty="0">
                <a:solidFill>
                  <a:srgbClr val="2D3B45"/>
                </a:solidFill>
                <a:latin typeface="Arial" panose="020B0604020202020204" pitchFamily="34" charset="0"/>
                <a:cs typeface="Arial" panose="020B0604020202020204" pitchFamily="34" charset="0"/>
              </a:rPr>
              <a:t>8 levels</a:t>
            </a:r>
            <a:r>
              <a:rPr lang="en-US" dirty="0">
                <a:solidFill>
                  <a:srgbClr val="2D3B45"/>
                </a:solidFill>
                <a:latin typeface="Arial" panose="020B0604020202020204" pitchFamily="34" charset="0"/>
                <a:cs typeface="Arial" panose="020B0604020202020204" pitchFamily="34" charset="0"/>
              </a:rPr>
              <a:t>, Income → </a:t>
            </a:r>
            <a:r>
              <a:rPr lang="en-US" sz="2000" b="1" dirty="0">
                <a:solidFill>
                  <a:srgbClr val="2D3B45"/>
                </a:solidFill>
                <a:latin typeface="Arial" panose="020B0604020202020204" pitchFamily="34" charset="0"/>
                <a:cs typeface="Arial" panose="020B0604020202020204" pitchFamily="34" charset="0"/>
              </a:rPr>
              <a:t>3 groups</a:t>
            </a:r>
            <a:endParaRPr lang="en-US" sz="2000" b="1" dirty="0">
              <a:effectLst/>
              <a:latin typeface="Arial" panose="020B0604020202020204" pitchFamily="34" charset="0"/>
              <a:cs typeface="Arial" panose="020B0604020202020204" pitchFamily="34" charset="0"/>
            </a:endParaRPr>
          </a:p>
          <a:p>
            <a:pPr>
              <a:spcBef>
                <a:spcPts val="900"/>
              </a:spcBef>
              <a:spcAft>
                <a:spcPts val="900"/>
              </a:spcAft>
            </a:pPr>
            <a:r>
              <a:rPr lang="en-US" sz="2000" b="1" dirty="0">
                <a:solidFill>
                  <a:srgbClr val="2D3B45"/>
                </a:solidFill>
                <a:latin typeface="Arial" panose="020B0604020202020204" pitchFamily="34" charset="0"/>
                <a:cs typeface="Arial" panose="020B0604020202020204" pitchFamily="34" charset="0"/>
              </a:rPr>
              <a:t>Locations</a:t>
            </a:r>
            <a:r>
              <a:rPr lang="en-US" dirty="0">
                <a:solidFill>
                  <a:srgbClr val="2D3B45"/>
                </a:solidFill>
                <a:latin typeface="Arial" panose="020B0604020202020204" pitchFamily="34" charset="0"/>
                <a:cs typeface="Arial" panose="020B0604020202020204" pitchFamily="34" charset="0"/>
              </a:rPr>
              <a:t> of most borrowers/highest borrower average monthly income</a:t>
            </a:r>
            <a:endParaRPr lang="en-US" b="0" dirty="0">
              <a:effectLst/>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54CEB68-3A6E-A24B-B856-37282DD201DE}"/>
              </a:ext>
            </a:extLst>
          </p:cNvPr>
          <p:cNvSpPr/>
          <p:nvPr/>
        </p:nvSpPr>
        <p:spPr>
          <a:xfrm>
            <a:off x="8595939" y="4853474"/>
            <a:ext cx="847898" cy="847898"/>
          </a:xfrm>
          <a:prstGeom prst="ellipse">
            <a:avLst/>
          </a:prstGeom>
          <a:solidFill>
            <a:srgbClr val="A5D9CA">
              <a:alpha val="33000"/>
            </a:srgbClr>
          </a:solidFill>
          <a:ln>
            <a:solidFill>
              <a:srgbClr val="A5D9CA">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8F3963-B799-C744-97B3-BE151FAAD543}"/>
              </a:ext>
            </a:extLst>
          </p:cNvPr>
          <p:cNvSpPr/>
          <p:nvPr/>
        </p:nvSpPr>
        <p:spPr>
          <a:xfrm>
            <a:off x="9130476" y="4429525"/>
            <a:ext cx="847898" cy="847898"/>
          </a:xfrm>
          <a:prstGeom prst="ellipse">
            <a:avLst/>
          </a:prstGeom>
          <a:solidFill>
            <a:srgbClr val="A5D9CA">
              <a:alpha val="67000"/>
            </a:srgbClr>
          </a:solidFill>
          <a:ln>
            <a:solidFill>
              <a:srgbClr val="A5D9C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F9BECE-D6BB-E248-85F5-87585783A8AE}"/>
              </a:ext>
            </a:extLst>
          </p:cNvPr>
          <p:cNvSpPr/>
          <p:nvPr/>
        </p:nvSpPr>
        <p:spPr>
          <a:xfrm>
            <a:off x="8132039" y="5277423"/>
            <a:ext cx="847898" cy="847898"/>
          </a:xfrm>
          <a:prstGeom prst="ellipse">
            <a:avLst/>
          </a:prstGeom>
          <a:solidFill>
            <a:srgbClr val="A5D9CA">
              <a:alpha val="24000"/>
            </a:srgbClr>
          </a:solidFill>
          <a:ln>
            <a:solidFill>
              <a:srgbClr val="A5D9CA">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F58769-4495-A24F-B3C9-9321C06FBD20}"/>
              </a:ext>
            </a:extLst>
          </p:cNvPr>
          <p:cNvSpPr/>
          <p:nvPr/>
        </p:nvSpPr>
        <p:spPr>
          <a:xfrm>
            <a:off x="11768051" y="2414495"/>
            <a:ext cx="847898" cy="847898"/>
          </a:xfrm>
          <a:prstGeom prst="ellipse">
            <a:avLst/>
          </a:prstGeom>
          <a:solidFill>
            <a:srgbClr val="FE904E"/>
          </a:solidFill>
          <a:ln>
            <a:solidFill>
              <a:srgbClr val="FE904E">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5CF1E4F-F8BC-7840-88FE-CAB1FE7EFEDE}"/>
              </a:ext>
            </a:extLst>
          </p:cNvPr>
          <p:cNvSpPr/>
          <p:nvPr/>
        </p:nvSpPr>
        <p:spPr>
          <a:xfrm>
            <a:off x="11236326" y="2775584"/>
            <a:ext cx="847898" cy="847898"/>
          </a:xfrm>
          <a:prstGeom prst="ellipse">
            <a:avLst/>
          </a:prstGeom>
          <a:solidFill>
            <a:srgbClr val="F5EADA">
              <a:alpha val="67000"/>
            </a:srgbClr>
          </a:solidFill>
          <a:ln>
            <a:solidFill>
              <a:srgbClr val="F5EAD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EB03C5F-D3BA-344C-A00E-1ACEE3E5F806}"/>
              </a:ext>
            </a:extLst>
          </p:cNvPr>
          <p:cNvSpPr/>
          <p:nvPr/>
        </p:nvSpPr>
        <p:spPr>
          <a:xfrm>
            <a:off x="1496291" y="6560850"/>
            <a:ext cx="847898" cy="847898"/>
          </a:xfrm>
          <a:prstGeom prst="ellipse">
            <a:avLst/>
          </a:prstGeom>
          <a:solidFill>
            <a:srgbClr val="A5D9CA"/>
          </a:solidFill>
          <a:ln>
            <a:solidFill>
              <a:srgbClr val="A5D9CA">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7ACA09-3862-DE4E-A741-D44CB2387AE4}"/>
              </a:ext>
            </a:extLst>
          </p:cNvPr>
          <p:cNvSpPr/>
          <p:nvPr/>
        </p:nvSpPr>
        <p:spPr>
          <a:xfrm>
            <a:off x="7486719" y="1306499"/>
            <a:ext cx="3644348" cy="2308324"/>
          </a:xfrm>
          <a:prstGeom prst="rect">
            <a:avLst/>
          </a:prstGeom>
        </p:spPr>
        <p:txBody>
          <a:bodyPr wrap="square">
            <a:spAutoFit/>
          </a:bodyPr>
          <a:lstStyle/>
          <a:p>
            <a:pPr>
              <a:spcBef>
                <a:spcPts val="900"/>
              </a:spcBef>
              <a:spcAft>
                <a:spcPts val="900"/>
              </a:spcAft>
            </a:pPr>
            <a:r>
              <a:rPr lang="en-US" sz="2000" b="1" dirty="0">
                <a:solidFill>
                  <a:srgbClr val="2D3B45"/>
                </a:solidFill>
                <a:latin typeface="Arial" panose="020B0604020202020204" pitchFamily="34" charset="0"/>
                <a:cs typeface="Arial" panose="020B0604020202020204" pitchFamily="34" charset="0"/>
              </a:rPr>
              <a:t>Average investment </a:t>
            </a:r>
            <a:r>
              <a:rPr lang="en-US" dirty="0">
                <a:solidFill>
                  <a:srgbClr val="2D3B45"/>
                </a:solidFill>
                <a:latin typeface="Arial" panose="020B0604020202020204" pitchFamily="34" charset="0"/>
                <a:cs typeface="Arial" panose="020B0604020202020204" pitchFamily="34" charset="0"/>
              </a:rPr>
              <a:t>limit for investors in different aging ranges</a:t>
            </a:r>
            <a:endParaRPr lang="en-US" b="0" dirty="0">
              <a:effectLst/>
              <a:latin typeface="Arial" panose="020B0604020202020204" pitchFamily="34" charset="0"/>
              <a:cs typeface="Arial" panose="020B0604020202020204" pitchFamily="34" charset="0"/>
            </a:endParaRPr>
          </a:p>
          <a:p>
            <a:pPr>
              <a:spcBef>
                <a:spcPts val="900"/>
              </a:spcBef>
              <a:spcAft>
                <a:spcPts val="900"/>
              </a:spcAft>
            </a:pPr>
            <a:r>
              <a:rPr lang="en-US" dirty="0">
                <a:solidFill>
                  <a:srgbClr val="2D3B45"/>
                </a:solidFill>
                <a:latin typeface="Arial" panose="020B0604020202020204" pitchFamily="34" charset="0"/>
                <a:cs typeface="Arial" panose="020B0604020202020204" pitchFamily="34" charset="0"/>
              </a:rPr>
              <a:t>Cities of most numbers of </a:t>
            </a:r>
            <a:r>
              <a:rPr lang="en-US" sz="2000" b="1" dirty="0">
                <a:solidFill>
                  <a:srgbClr val="2D3B45"/>
                </a:solidFill>
                <a:latin typeface="Arial" panose="020B0604020202020204" pitchFamily="34" charset="0"/>
                <a:cs typeface="Arial" panose="020B0604020202020204" pitchFamily="34" charset="0"/>
              </a:rPr>
              <a:t>investors</a:t>
            </a:r>
            <a:endParaRPr lang="en-US" sz="2000" b="1" dirty="0">
              <a:effectLst/>
              <a:latin typeface="Arial" panose="020B0604020202020204" pitchFamily="34" charset="0"/>
              <a:cs typeface="Arial" panose="020B0604020202020204" pitchFamily="34" charset="0"/>
            </a:endParaRPr>
          </a:p>
          <a:p>
            <a:pPr>
              <a:spcBef>
                <a:spcPts val="900"/>
              </a:spcBef>
              <a:spcAft>
                <a:spcPts val="900"/>
              </a:spcAft>
            </a:pPr>
            <a:r>
              <a:rPr lang="en-US" sz="2000" b="1" dirty="0">
                <a:solidFill>
                  <a:srgbClr val="2D3B45"/>
                </a:solidFill>
                <a:latin typeface="Arial" panose="020B0604020202020204" pitchFamily="34" charset="0"/>
                <a:cs typeface="Arial" panose="020B0604020202020204" pitchFamily="34" charset="0"/>
              </a:rPr>
              <a:t>Number of investors</a:t>
            </a:r>
            <a:r>
              <a:rPr lang="en-US" sz="2000" dirty="0">
                <a:solidFill>
                  <a:srgbClr val="2D3B45"/>
                </a:solidFill>
                <a:latin typeface="Arial" panose="020B0604020202020204" pitchFamily="34" charset="0"/>
                <a:cs typeface="Arial" panose="020B0604020202020204" pitchFamily="34" charset="0"/>
              </a:rPr>
              <a:t> </a:t>
            </a:r>
            <a:r>
              <a:rPr lang="en-US" dirty="0">
                <a:solidFill>
                  <a:srgbClr val="2D3B45"/>
                </a:solidFill>
                <a:latin typeface="Arial" panose="020B0604020202020204" pitchFamily="34" charset="0"/>
                <a:cs typeface="Arial" panose="020B0604020202020204" pitchFamily="34" charset="0"/>
              </a:rPr>
              <a:t>for each payment bank</a:t>
            </a:r>
            <a:endParaRPr lang="en-US" b="0" dirty="0">
              <a:effectLst/>
              <a:latin typeface="Arial" panose="020B0604020202020204" pitchFamily="34" charset="0"/>
              <a:cs typeface="Arial" panose="020B0604020202020204" pitchFamily="34" charset="0"/>
            </a:endParaRPr>
          </a:p>
        </p:txBody>
      </p:sp>
      <p:pic>
        <p:nvPicPr>
          <p:cNvPr id="15" name="Graphic 14" descr="Upward trend">
            <a:extLst>
              <a:ext uri="{FF2B5EF4-FFF2-40B4-BE49-F238E27FC236}">
                <a16:creationId xmlns:a16="http://schemas.microsoft.com/office/drawing/2014/main" id="{558F932B-C647-194F-8F37-429F2650B8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71708" y="5116918"/>
            <a:ext cx="1097439" cy="1097439"/>
          </a:xfrm>
          <a:prstGeom prst="rect">
            <a:avLst/>
          </a:prstGeom>
        </p:spPr>
      </p:pic>
    </p:spTree>
    <p:extLst>
      <p:ext uri="{BB962C8B-B14F-4D97-AF65-F5344CB8AC3E}">
        <p14:creationId xmlns:p14="http://schemas.microsoft.com/office/powerpoint/2010/main" val="128976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AED045D2-867A-0840-9CDD-0953678C05D5}"/>
              </a:ext>
            </a:extLst>
          </p:cNvPr>
          <p:cNvSpPr/>
          <p:nvPr/>
        </p:nvSpPr>
        <p:spPr>
          <a:xfrm rot="16922354">
            <a:off x="-1164310" y="94340"/>
            <a:ext cx="5080106" cy="5080106"/>
          </a:xfrm>
          <a:prstGeom prst="ellipse">
            <a:avLst/>
          </a:prstGeom>
          <a:solidFill>
            <a:srgbClr val="A5D9CA">
              <a:alpha val="24000"/>
            </a:srgbClr>
          </a:solidFill>
          <a:ln>
            <a:solidFill>
              <a:srgbClr val="A5D9CA">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74017BF-BAE4-2743-B319-DD8FE43DECA3}"/>
              </a:ext>
            </a:extLst>
          </p:cNvPr>
          <p:cNvSpPr/>
          <p:nvPr/>
        </p:nvSpPr>
        <p:spPr>
          <a:xfrm rot="16922354">
            <a:off x="-236510" y="-903703"/>
            <a:ext cx="5080106" cy="5080106"/>
          </a:xfrm>
          <a:prstGeom prst="ellipse">
            <a:avLst/>
          </a:prstGeom>
          <a:solidFill>
            <a:srgbClr val="A5D9CA">
              <a:alpha val="67000"/>
            </a:srgbClr>
          </a:solidFill>
          <a:ln>
            <a:solidFill>
              <a:srgbClr val="A5D9CA">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C72E693-AEF9-6747-860F-033E19BD97FD}"/>
              </a:ext>
            </a:extLst>
          </p:cNvPr>
          <p:cNvSpPr/>
          <p:nvPr/>
        </p:nvSpPr>
        <p:spPr>
          <a:xfrm rot="16922354">
            <a:off x="-700410" y="-329609"/>
            <a:ext cx="5080106" cy="5080106"/>
          </a:xfrm>
          <a:prstGeom prst="ellipse">
            <a:avLst/>
          </a:prstGeom>
          <a:solidFill>
            <a:srgbClr val="A5D9CA">
              <a:alpha val="33000"/>
            </a:srgbClr>
          </a:solidFill>
          <a:ln>
            <a:solidFill>
              <a:srgbClr val="A5D9CA">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37F83D-AD6D-CD4E-875C-A81655058D54}"/>
              </a:ext>
            </a:extLst>
          </p:cNvPr>
          <p:cNvSpPr/>
          <p:nvPr/>
        </p:nvSpPr>
        <p:spPr>
          <a:xfrm>
            <a:off x="9577485" y="5305354"/>
            <a:ext cx="1747387" cy="1279034"/>
          </a:xfrm>
          <a:prstGeom prst="rect">
            <a:avLst/>
          </a:prstGeom>
          <a:solidFill>
            <a:schemeClr val="bg1">
              <a:alpha val="0"/>
            </a:scheme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8A799EA-8A5C-8848-888A-4A0A5ECEE248}"/>
              </a:ext>
            </a:extLst>
          </p:cNvPr>
          <p:cNvSpPr/>
          <p:nvPr/>
        </p:nvSpPr>
        <p:spPr>
          <a:xfrm>
            <a:off x="583094" y="475927"/>
            <a:ext cx="7050157" cy="707886"/>
          </a:xfrm>
          <a:prstGeom prst="rect">
            <a:avLst/>
          </a:prstGeom>
        </p:spPr>
        <p:txBody>
          <a:bodyPr wrap="square">
            <a:spAutoFit/>
          </a:bodyPr>
          <a:lstStyle/>
          <a:p>
            <a:r>
              <a:rPr lang="en-US" sz="4000" b="1" dirty="0">
                <a:solidFill>
                  <a:schemeClr val="tx1">
                    <a:lumMod val="75000"/>
                    <a:lumOff val="25000"/>
                  </a:schemeClr>
                </a:solidFill>
                <a:latin typeface="Arial" panose="020B0604020202020204" pitchFamily="34" charset="0"/>
                <a:cs typeface="Arial" panose="020B0604020202020204" pitchFamily="34" charset="0"/>
              </a:rPr>
              <a:t>Analytical</a:t>
            </a:r>
            <a:r>
              <a:rPr lang="en-US" sz="4000" dirty="0">
                <a:solidFill>
                  <a:schemeClr val="tx1">
                    <a:lumMod val="75000"/>
                    <a:lumOff val="25000"/>
                  </a:schemeClr>
                </a:solidFill>
                <a:latin typeface="Arial" panose="020B0604020202020204" pitchFamily="34" charset="0"/>
                <a:cs typeface="Arial" panose="020B0604020202020204" pitchFamily="34" charset="0"/>
              </a:rPr>
              <a:t> Procedure</a:t>
            </a:r>
            <a:endParaRPr lang="en-US" sz="4000" b="0" dirty="0">
              <a:solidFill>
                <a:schemeClr val="tx1">
                  <a:lumMod val="75000"/>
                  <a:lumOff val="25000"/>
                </a:schemeClr>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AFB63CD-8235-4B4B-BEB0-D8E5C6430CAF}"/>
              </a:ext>
            </a:extLst>
          </p:cNvPr>
          <p:cNvSpPr/>
          <p:nvPr/>
        </p:nvSpPr>
        <p:spPr>
          <a:xfrm>
            <a:off x="993911" y="1939019"/>
            <a:ext cx="2610679" cy="646331"/>
          </a:xfrm>
          <a:prstGeom prst="rect">
            <a:avLst/>
          </a:prstGeom>
          <a:solidFill>
            <a:srgbClr val="FE904E"/>
          </a:solidFill>
        </p:spPr>
        <p:txBody>
          <a:bodyPr wrap="square">
            <a:spAutoFit/>
          </a:bodyPr>
          <a:lstStyle/>
          <a:p>
            <a:r>
              <a:rPr lang="en-US" b="1" dirty="0">
                <a:solidFill>
                  <a:schemeClr val="bg1"/>
                </a:solidFill>
                <a:latin typeface="Arial" panose="020B0604020202020204" pitchFamily="34" charset="0"/>
              </a:rPr>
              <a:t>Customers’ needs </a:t>
            </a:r>
            <a:r>
              <a:rPr lang="en-US" dirty="0">
                <a:solidFill>
                  <a:schemeClr val="bg1"/>
                </a:solidFill>
                <a:latin typeface="Arial" panose="020B0604020202020204" pitchFamily="34" charset="0"/>
              </a:rPr>
              <a:t>that we design for</a:t>
            </a:r>
            <a:endParaRPr lang="en-US" dirty="0">
              <a:solidFill>
                <a:schemeClr val="bg1"/>
              </a:solidFill>
              <a:effectLst/>
            </a:endParaRPr>
          </a:p>
        </p:txBody>
      </p:sp>
      <p:sp>
        <p:nvSpPr>
          <p:cNvPr id="7" name="Rectangle 6">
            <a:extLst>
              <a:ext uri="{FF2B5EF4-FFF2-40B4-BE49-F238E27FC236}">
                <a16:creationId xmlns:a16="http://schemas.microsoft.com/office/drawing/2014/main" id="{91E8D2EC-5E48-7544-8B08-38B4122A3D57}"/>
              </a:ext>
            </a:extLst>
          </p:cNvPr>
          <p:cNvSpPr/>
          <p:nvPr/>
        </p:nvSpPr>
        <p:spPr>
          <a:xfrm>
            <a:off x="993911" y="4633218"/>
            <a:ext cx="2610679" cy="646331"/>
          </a:xfrm>
          <a:prstGeom prst="rect">
            <a:avLst/>
          </a:prstGeom>
          <a:solidFill>
            <a:srgbClr val="FE904E"/>
          </a:solid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What </a:t>
            </a:r>
            <a:r>
              <a:rPr lang="en-US" b="1" dirty="0">
                <a:solidFill>
                  <a:schemeClr val="bg1"/>
                </a:solidFill>
                <a:latin typeface="Arial" panose="020B0604020202020204" pitchFamily="34" charset="0"/>
                <a:cs typeface="Arial" panose="020B0604020202020204" pitchFamily="34" charset="0"/>
              </a:rPr>
              <a:t>insights</a:t>
            </a:r>
            <a:r>
              <a:rPr lang="en-US" dirty="0">
                <a:solidFill>
                  <a:schemeClr val="bg1"/>
                </a:solidFill>
                <a:latin typeface="Arial" panose="020B0604020202020204" pitchFamily="34" charset="0"/>
                <a:cs typeface="Arial" panose="020B0604020202020204" pitchFamily="34" charset="0"/>
              </a:rPr>
              <a:t> are our customer looking for</a:t>
            </a:r>
            <a:endParaRPr lang="en-US" dirty="0">
              <a:solidFill>
                <a:schemeClr val="bg1"/>
              </a:solidFill>
              <a:effectLst/>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C2CEC58D-90CB-5140-9B8C-C603A0C2767B}"/>
              </a:ext>
            </a:extLst>
          </p:cNvPr>
          <p:cNvCxnSpPr>
            <a:cxnSpLocks/>
            <a:stCxn id="6" idx="3"/>
          </p:cNvCxnSpPr>
          <p:nvPr/>
        </p:nvCxnSpPr>
        <p:spPr>
          <a:xfrm flipV="1">
            <a:off x="3604590" y="1391478"/>
            <a:ext cx="1232453" cy="870707"/>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CD8CE9-2B33-FC4D-B410-6C21AC95175D}"/>
              </a:ext>
            </a:extLst>
          </p:cNvPr>
          <p:cNvCxnSpPr>
            <a:cxnSpLocks/>
            <a:stCxn id="6" idx="3"/>
          </p:cNvCxnSpPr>
          <p:nvPr/>
        </p:nvCxnSpPr>
        <p:spPr>
          <a:xfrm>
            <a:off x="3604590" y="2262185"/>
            <a:ext cx="1404732" cy="0"/>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2E534C-6448-5F42-A35B-5495E3AF5461}"/>
              </a:ext>
            </a:extLst>
          </p:cNvPr>
          <p:cNvCxnSpPr>
            <a:cxnSpLocks/>
            <a:stCxn id="6" idx="3"/>
          </p:cNvCxnSpPr>
          <p:nvPr/>
        </p:nvCxnSpPr>
        <p:spPr>
          <a:xfrm>
            <a:off x="3604590" y="2262185"/>
            <a:ext cx="1232453" cy="838824"/>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A3F1DEA-5284-9546-88BB-DC74D1DFA806}"/>
              </a:ext>
            </a:extLst>
          </p:cNvPr>
          <p:cNvSpPr/>
          <p:nvPr/>
        </p:nvSpPr>
        <p:spPr>
          <a:xfrm>
            <a:off x="5433391" y="933822"/>
            <a:ext cx="2796208" cy="923330"/>
          </a:xfrm>
          <a:prstGeom prst="rect">
            <a:avLst/>
          </a:prstGeom>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A </a:t>
            </a:r>
            <a:r>
              <a:rPr lang="en-US" b="1" dirty="0">
                <a:solidFill>
                  <a:schemeClr val="tx1">
                    <a:lumMod val="75000"/>
                    <a:lumOff val="25000"/>
                  </a:schemeClr>
                </a:solidFill>
                <a:latin typeface="Arial" panose="020B0604020202020204" pitchFamily="34" charset="0"/>
                <a:cs typeface="Arial" panose="020B0604020202020204" pitchFamily="34" charset="0"/>
              </a:rPr>
              <a:t>reliable RDMS </a:t>
            </a:r>
            <a:r>
              <a:rPr lang="en-US" dirty="0">
                <a:solidFill>
                  <a:schemeClr val="tx1">
                    <a:lumMod val="75000"/>
                    <a:lumOff val="25000"/>
                  </a:schemeClr>
                </a:solidFill>
                <a:latin typeface="Arial" panose="020B0604020202020204" pitchFamily="34" charset="0"/>
                <a:cs typeface="Arial" panose="020B0604020202020204" pitchFamily="34" charset="0"/>
              </a:rPr>
              <a:t>contains </a:t>
            </a:r>
            <a:r>
              <a:rPr lang="en-US" b="1" dirty="0">
                <a:solidFill>
                  <a:schemeClr val="tx1">
                    <a:lumMod val="75000"/>
                    <a:lumOff val="25000"/>
                  </a:schemeClr>
                </a:solidFill>
                <a:latin typeface="Arial" panose="020B0604020202020204" pitchFamily="34" charset="0"/>
                <a:cs typeface="Arial" panose="020B0604020202020204" pitchFamily="34" charset="0"/>
              </a:rPr>
              <a:t>comprehensive</a:t>
            </a:r>
            <a:r>
              <a:rPr lang="en-US" dirty="0">
                <a:solidFill>
                  <a:schemeClr val="tx1">
                    <a:lumMod val="75000"/>
                    <a:lumOff val="25000"/>
                  </a:schemeClr>
                </a:solidFill>
                <a:latin typeface="Arial" panose="020B0604020202020204" pitchFamily="34" charset="0"/>
                <a:cs typeface="Arial" panose="020B0604020202020204" pitchFamily="34" charset="0"/>
              </a:rPr>
              <a:t> industry data </a:t>
            </a:r>
          </a:p>
        </p:txBody>
      </p:sp>
      <p:sp>
        <p:nvSpPr>
          <p:cNvPr id="24" name="Rectangle 23">
            <a:extLst>
              <a:ext uri="{FF2B5EF4-FFF2-40B4-BE49-F238E27FC236}">
                <a16:creationId xmlns:a16="http://schemas.microsoft.com/office/drawing/2014/main" id="{7CD412C3-D37B-F14D-AC17-3FC3E0CAF92A}"/>
              </a:ext>
            </a:extLst>
          </p:cNvPr>
          <p:cNvSpPr/>
          <p:nvPr/>
        </p:nvSpPr>
        <p:spPr>
          <a:xfrm>
            <a:off x="5433391" y="1842606"/>
            <a:ext cx="3352800" cy="923330"/>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Interactive dashboard </a:t>
            </a:r>
            <a:r>
              <a:rPr lang="en-US" dirty="0">
                <a:solidFill>
                  <a:schemeClr val="tx1">
                    <a:lumMod val="75000"/>
                    <a:lumOff val="25000"/>
                  </a:schemeClr>
                </a:solidFill>
                <a:latin typeface="Arial" panose="020B0604020202020204" pitchFamily="34" charset="0"/>
                <a:cs typeface="Arial" panose="020B0604020202020204" pitchFamily="34" charset="0"/>
              </a:rPr>
              <a:t>which can </a:t>
            </a:r>
            <a:r>
              <a:rPr lang="en-US" b="1" dirty="0">
                <a:solidFill>
                  <a:schemeClr val="tx1">
                    <a:lumMod val="75000"/>
                    <a:lumOff val="25000"/>
                  </a:schemeClr>
                </a:solidFill>
                <a:latin typeface="Arial" panose="020B0604020202020204" pitchFamily="34" charset="0"/>
                <a:cs typeface="Arial" panose="020B0604020202020204" pitchFamily="34" charset="0"/>
              </a:rPr>
              <a:t>automatically update </a:t>
            </a:r>
            <a:r>
              <a:rPr lang="en-US" dirty="0">
                <a:solidFill>
                  <a:schemeClr val="tx1">
                    <a:lumMod val="75000"/>
                    <a:lumOff val="25000"/>
                  </a:schemeClr>
                </a:solidFill>
                <a:latin typeface="Arial" panose="020B0604020202020204" pitchFamily="34" charset="0"/>
                <a:cs typeface="Arial" panose="020B0604020202020204" pitchFamily="34" charset="0"/>
              </a:rPr>
              <a:t>when new data is stored</a:t>
            </a:r>
          </a:p>
        </p:txBody>
      </p:sp>
      <p:sp>
        <p:nvSpPr>
          <p:cNvPr id="25" name="Rectangle 24">
            <a:extLst>
              <a:ext uri="{FF2B5EF4-FFF2-40B4-BE49-F238E27FC236}">
                <a16:creationId xmlns:a16="http://schemas.microsoft.com/office/drawing/2014/main" id="{890588D7-D55B-0F4E-A0A0-E6337015A6D6}"/>
              </a:ext>
            </a:extLst>
          </p:cNvPr>
          <p:cNvSpPr/>
          <p:nvPr/>
        </p:nvSpPr>
        <p:spPr>
          <a:xfrm>
            <a:off x="5433391" y="2824874"/>
            <a:ext cx="3763618" cy="923330"/>
          </a:xfrm>
          <a:prstGeom prst="rect">
            <a:avLst/>
          </a:prstGeom>
        </p:spPr>
        <p:txBody>
          <a:bodyPr wrap="square">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Data analytics </a:t>
            </a:r>
            <a:r>
              <a:rPr lang="en-US" dirty="0">
                <a:solidFill>
                  <a:schemeClr val="tx1">
                    <a:lumMod val="75000"/>
                    <a:lumOff val="25000"/>
                  </a:schemeClr>
                </a:solidFill>
                <a:latin typeface="Arial" panose="020B0604020202020204" pitchFamily="34" charset="0"/>
                <a:cs typeface="Arial" panose="020B0604020202020204" pitchFamily="34" charset="0"/>
              </a:rPr>
              <a:t>and </a:t>
            </a:r>
            <a:r>
              <a:rPr lang="en-US" b="1" dirty="0">
                <a:solidFill>
                  <a:schemeClr val="tx1">
                    <a:lumMod val="75000"/>
                    <a:lumOff val="25000"/>
                  </a:schemeClr>
                </a:solidFill>
                <a:latin typeface="Arial" panose="020B0604020202020204" pitchFamily="34" charset="0"/>
                <a:cs typeface="Arial" panose="020B0604020202020204" pitchFamily="34" charset="0"/>
              </a:rPr>
              <a:t>visualization</a:t>
            </a:r>
            <a:r>
              <a:rPr lang="en-US" dirty="0">
                <a:solidFill>
                  <a:schemeClr val="tx1">
                    <a:lumMod val="75000"/>
                    <a:lumOff val="25000"/>
                  </a:schemeClr>
                </a:solidFill>
                <a:latin typeface="Arial" panose="020B0604020202020204" pitchFamily="34" charset="0"/>
                <a:cs typeface="Arial" panose="020B0604020202020204" pitchFamily="34" charset="0"/>
              </a:rPr>
              <a:t> which are understandable for non-technology people</a:t>
            </a:r>
          </a:p>
        </p:txBody>
      </p:sp>
      <p:cxnSp>
        <p:nvCxnSpPr>
          <p:cNvPr id="30" name="Straight Arrow Connector 29">
            <a:extLst>
              <a:ext uri="{FF2B5EF4-FFF2-40B4-BE49-F238E27FC236}">
                <a16:creationId xmlns:a16="http://schemas.microsoft.com/office/drawing/2014/main" id="{FE20938E-0DA8-E543-BC0F-1769BC206C31}"/>
              </a:ext>
            </a:extLst>
          </p:cNvPr>
          <p:cNvCxnSpPr>
            <a:cxnSpLocks/>
          </p:cNvCxnSpPr>
          <p:nvPr/>
        </p:nvCxnSpPr>
        <p:spPr>
          <a:xfrm flipV="1">
            <a:off x="3604590" y="4176403"/>
            <a:ext cx="1232453" cy="870707"/>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A492B1-74AE-EC4D-BAA3-78DFBD33D96D}"/>
              </a:ext>
            </a:extLst>
          </p:cNvPr>
          <p:cNvCxnSpPr>
            <a:cxnSpLocks/>
          </p:cNvCxnSpPr>
          <p:nvPr/>
        </p:nvCxnSpPr>
        <p:spPr>
          <a:xfrm>
            <a:off x="3604590" y="5047110"/>
            <a:ext cx="1404732" cy="0"/>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7543D67-1123-ED44-B4DA-92D5DA0E8585}"/>
              </a:ext>
            </a:extLst>
          </p:cNvPr>
          <p:cNvCxnSpPr>
            <a:cxnSpLocks/>
          </p:cNvCxnSpPr>
          <p:nvPr/>
        </p:nvCxnSpPr>
        <p:spPr>
          <a:xfrm>
            <a:off x="3604590" y="5047110"/>
            <a:ext cx="1232453" cy="838824"/>
          </a:xfrm>
          <a:prstGeom prst="straightConnector1">
            <a:avLst/>
          </a:prstGeom>
          <a:ln>
            <a:solidFill>
              <a:srgbClr val="273158"/>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50CB011-6CDD-CA43-8DD7-7137EEBBFA85}"/>
              </a:ext>
            </a:extLst>
          </p:cNvPr>
          <p:cNvSpPr/>
          <p:nvPr/>
        </p:nvSpPr>
        <p:spPr>
          <a:xfrm>
            <a:off x="5433391" y="3748204"/>
            <a:ext cx="2105930" cy="923330"/>
          </a:xfrm>
          <a:prstGeom prst="rect">
            <a:avLst/>
          </a:prstGeom>
        </p:spPr>
        <p:txBody>
          <a:bodyPr wrap="square">
            <a:spAutoFit/>
          </a:bodyPr>
          <a:lstStyle/>
          <a:p>
            <a:r>
              <a:rPr lang="en-US" b="1" dirty="0">
                <a:solidFill>
                  <a:srgbClr val="000000"/>
                </a:solidFill>
                <a:latin typeface="Arial" panose="020B0604020202020204" pitchFamily="34" charset="0"/>
                <a:cs typeface="Arial" panose="020B0604020202020204" pitchFamily="34" charset="0"/>
              </a:rPr>
              <a:t>Customer porta</a:t>
            </a:r>
            <a:r>
              <a:rPr lang="en-US" dirty="0">
                <a:solidFill>
                  <a:srgbClr val="000000"/>
                </a:solidFill>
                <a:latin typeface="Arial" panose="020B0604020202020204" pitchFamily="34" charset="0"/>
                <a:cs typeface="Arial" panose="020B0604020202020204" pitchFamily="34" charset="0"/>
              </a:rPr>
              <a:t>l of Borrower and Investor  </a:t>
            </a:r>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EDBA8186-9FF6-7F49-BB29-92D311258381}"/>
              </a:ext>
            </a:extLst>
          </p:cNvPr>
          <p:cNvSpPr/>
          <p:nvPr/>
        </p:nvSpPr>
        <p:spPr>
          <a:xfrm>
            <a:off x="5433391" y="4696886"/>
            <a:ext cx="2199860" cy="923330"/>
          </a:xfrm>
          <a:prstGeom prst="rect">
            <a:avLst/>
          </a:prstGeom>
        </p:spPr>
        <p:txBody>
          <a:bodyPr wrap="square">
            <a:spAutoFit/>
          </a:bodyPr>
          <a:lstStyle/>
          <a:p>
            <a:r>
              <a:rPr lang="en-US" b="1" dirty="0">
                <a:solidFill>
                  <a:srgbClr val="000000"/>
                </a:solidFill>
                <a:latin typeface="Arial" panose="020B0604020202020204" pitchFamily="34" charset="0"/>
                <a:cs typeface="Arial" panose="020B0604020202020204" pitchFamily="34" charset="0"/>
              </a:rPr>
              <a:t>Risk assessment </a:t>
            </a:r>
            <a:r>
              <a:rPr lang="en-US" dirty="0">
                <a:solidFill>
                  <a:srgbClr val="000000"/>
                </a:solidFill>
                <a:latin typeface="Arial" panose="020B0604020202020204" pitchFamily="34" charset="0"/>
                <a:cs typeface="Arial" panose="020B0604020202020204" pitchFamily="34" charset="0"/>
              </a:rPr>
              <a:t>of lender and lending transaction </a:t>
            </a:r>
            <a:endParaRPr lang="en-US" b="0" dirty="0">
              <a:effectLst/>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059224F-3D96-874D-8584-EA740C38C408}"/>
              </a:ext>
            </a:extLst>
          </p:cNvPr>
          <p:cNvSpPr/>
          <p:nvPr/>
        </p:nvSpPr>
        <p:spPr>
          <a:xfrm>
            <a:off x="5433391" y="5643119"/>
            <a:ext cx="2199860" cy="923330"/>
          </a:xfrm>
          <a:prstGeom prst="rect">
            <a:avLst/>
          </a:prstGeom>
        </p:spPr>
        <p:txBody>
          <a:bodyPr wrap="square">
            <a:spAutoFit/>
          </a:bodyPr>
          <a:lstStyle/>
          <a:p>
            <a:r>
              <a:rPr lang="en-US" b="1" dirty="0">
                <a:solidFill>
                  <a:srgbClr val="000000"/>
                </a:solidFill>
                <a:latin typeface="Arial" panose="020B0604020202020204" pitchFamily="34" charset="0"/>
                <a:cs typeface="Arial" panose="020B0604020202020204" pitchFamily="34" charset="0"/>
              </a:rPr>
              <a:t>Healthy and sustainability </a:t>
            </a:r>
            <a:r>
              <a:rPr lang="en-US" dirty="0">
                <a:solidFill>
                  <a:srgbClr val="000000"/>
                </a:solidFill>
                <a:latin typeface="Arial" panose="020B0604020202020204" pitchFamily="34" charset="0"/>
                <a:cs typeface="Arial" panose="020B0604020202020204" pitchFamily="34" charset="0"/>
              </a:rPr>
              <a:t>in cash flow operation</a:t>
            </a:r>
            <a:endParaRPr lang="en-US" dirty="0">
              <a:latin typeface="Arial" panose="020B0604020202020204" pitchFamily="34" charset="0"/>
              <a:cs typeface="Arial" panose="020B0604020202020204" pitchFamily="34" charset="0"/>
            </a:endParaRPr>
          </a:p>
        </p:txBody>
      </p:sp>
      <p:pic>
        <p:nvPicPr>
          <p:cNvPr id="2050" name="Picture 2" descr="https://lh4.googleusercontent.com/2q3SJMhr3UkAEXtwAna1jX-oE6WnHB0-7y55eFNavoG3uqFHJ22P-jrGcydYmGaQQKXYRzpXAbSdcRLrW6KZv9Qdjqizf8pYoI0mce9tyR2MDro6MDpEXN2_SRRpkz7LB-ZSUcB1LJU">
            <a:extLst>
              <a:ext uri="{FF2B5EF4-FFF2-40B4-BE49-F238E27FC236}">
                <a16:creationId xmlns:a16="http://schemas.microsoft.com/office/drawing/2014/main" id="{A62B025C-B095-CD49-9E36-9E086E2A3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662" y="831447"/>
            <a:ext cx="1353038" cy="13530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DeafqX94YfaLpz8kmgvxk3CNVfy2j_S-zSj4iUizf0PWVyto_7S0bsUuuhcHoRMgSqmV2YVhlGfBu2rgvdFgySTfu6169HmME7s2Fs1zKkl08GlDqcR5c-bd_39wPC4qvAjWfl0cKx0">
            <a:extLst>
              <a:ext uri="{FF2B5EF4-FFF2-40B4-BE49-F238E27FC236}">
                <a16:creationId xmlns:a16="http://schemas.microsoft.com/office/drawing/2014/main" id="{CF99E9D8-8CBE-E945-89F8-4139CD899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954" y="2623929"/>
            <a:ext cx="1232453" cy="9761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5.googleusercontent.com/sraG76UGmoSYsLqJOPHMIQeCw3LyW5w2r6GYlo00AOMC7Bhb-nXx82BXm6cXJyMIvKmQFOr1ONPSBhEzIlHuKAbhl2UBLdHW723d6Nyq877gsopzagODn6jFj-qX23jnnb56l4cKVIE">
            <a:extLst>
              <a:ext uri="{FF2B5EF4-FFF2-40B4-BE49-F238E27FC236}">
                <a16:creationId xmlns:a16="http://schemas.microsoft.com/office/drawing/2014/main" id="{E1C8E04C-0E4C-4A4F-8416-5D041C617C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1729" y="3950931"/>
            <a:ext cx="1798901" cy="7930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3.googleusercontent.com/NtToxyGWRuFETD76gcX4ctCetV88TVyKub_usKFm8XTHUfZY08jL-QtlzEk4NruLOeMLKz1xhnUJ8NvVZHXVmGw9-XuHPbjl88laJm37HpHuK8IdHVlFK-1IlX7huhJJHviVE9knqSI">
            <a:extLst>
              <a:ext uri="{FF2B5EF4-FFF2-40B4-BE49-F238E27FC236}">
                <a16:creationId xmlns:a16="http://schemas.microsoft.com/office/drawing/2014/main" id="{1A803830-B769-3F4D-94D0-4D90DA135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3411" y="5608933"/>
            <a:ext cx="1524019" cy="57309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18193AE1-6786-9E42-8210-320589BDB57A}"/>
              </a:ext>
            </a:extLst>
          </p:cNvPr>
          <p:cNvSpPr/>
          <p:nvPr/>
        </p:nvSpPr>
        <p:spPr>
          <a:xfrm>
            <a:off x="9560399" y="831447"/>
            <a:ext cx="1747387" cy="1279034"/>
          </a:xfrm>
          <a:prstGeom prst="rect">
            <a:avLst/>
          </a:prstGeom>
          <a:solidFill>
            <a:schemeClr val="bg1">
              <a:alpha val="0"/>
            </a:scheme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83D2595-739F-AC4C-95CA-9F3328FA4AED}"/>
              </a:ext>
            </a:extLst>
          </p:cNvPr>
          <p:cNvSpPr/>
          <p:nvPr/>
        </p:nvSpPr>
        <p:spPr>
          <a:xfrm>
            <a:off x="9551729" y="2356818"/>
            <a:ext cx="1747387" cy="1279034"/>
          </a:xfrm>
          <a:prstGeom prst="rect">
            <a:avLst/>
          </a:prstGeom>
          <a:solidFill>
            <a:schemeClr val="bg1">
              <a:alpha val="0"/>
            </a:scheme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7"/>
            <a:extLst>
              <a:ext uri="{FF2B5EF4-FFF2-40B4-BE49-F238E27FC236}">
                <a16:creationId xmlns:a16="http://schemas.microsoft.com/office/drawing/2014/main" id="{0E0CE208-817C-6741-9CD0-7DD524BAA565}"/>
              </a:ext>
            </a:extLst>
          </p:cNvPr>
          <p:cNvSpPr/>
          <p:nvPr/>
        </p:nvSpPr>
        <p:spPr>
          <a:xfrm>
            <a:off x="9551728" y="3861238"/>
            <a:ext cx="1747387" cy="1279034"/>
          </a:xfrm>
          <a:prstGeom prst="rect">
            <a:avLst/>
          </a:prstGeom>
          <a:solidFill>
            <a:schemeClr val="bg1">
              <a:alpha val="0"/>
            </a:schemeClr>
          </a:solidFill>
          <a:ln w="25400">
            <a:solidFill>
              <a:srgbClr val="2731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23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488A1-F824-B04D-9429-636EC0434646}"/>
              </a:ext>
            </a:extLst>
          </p:cNvPr>
          <p:cNvPicPr>
            <a:picLocks noChangeAspect="1"/>
          </p:cNvPicPr>
          <p:nvPr/>
        </p:nvPicPr>
        <p:blipFill>
          <a:blip r:embed="rId3"/>
          <a:stretch>
            <a:fillRect/>
          </a:stretch>
        </p:blipFill>
        <p:spPr>
          <a:xfrm>
            <a:off x="943388" y="1580747"/>
            <a:ext cx="10811290" cy="4575212"/>
          </a:xfrm>
          <a:prstGeom prst="rect">
            <a:avLst/>
          </a:prstGeom>
        </p:spPr>
      </p:pic>
      <p:pic>
        <p:nvPicPr>
          <p:cNvPr id="6" name="Picture 8" descr="https://lh3.googleusercontent.com/NtToxyGWRuFETD76gcX4ctCetV88TVyKub_usKFm8XTHUfZY08jL-QtlzEk4NruLOeMLKz1xhnUJ8NvVZHXVmGw9-XuHPbjl88laJm37HpHuK8IdHVlFK-1IlX7huhJJHviVE9knqSI">
            <a:hlinkClick r:id="rId4"/>
            <a:extLst>
              <a:ext uri="{FF2B5EF4-FFF2-40B4-BE49-F238E27FC236}">
                <a16:creationId xmlns:a16="http://schemas.microsoft.com/office/drawing/2014/main" id="{0AC5A603-19B6-FC4E-AD02-AD8DD1454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722" y="5893637"/>
            <a:ext cx="2555092" cy="9608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1FA42B-E9DD-CB45-A9F4-B845CA64BCBB}"/>
              </a:ext>
            </a:extLst>
          </p:cNvPr>
          <p:cNvSpPr/>
          <p:nvPr/>
        </p:nvSpPr>
        <p:spPr>
          <a:xfrm>
            <a:off x="943388" y="528304"/>
            <a:ext cx="7050157" cy="707886"/>
          </a:xfrm>
          <a:prstGeom prst="rect">
            <a:avLst/>
          </a:prstGeom>
        </p:spPr>
        <p:txBody>
          <a:bodyPr wrap="square">
            <a:spAutoFit/>
          </a:bodyPr>
          <a:lstStyle/>
          <a:p>
            <a:r>
              <a:rPr lang="en-US" sz="4000" b="1" dirty="0">
                <a:solidFill>
                  <a:schemeClr val="tx1">
                    <a:lumMod val="75000"/>
                    <a:lumOff val="25000"/>
                  </a:schemeClr>
                </a:solidFill>
                <a:effectLst/>
                <a:latin typeface="Arial" panose="020B0604020202020204" pitchFamily="34" charset="0"/>
                <a:cs typeface="Arial" panose="020B0604020202020204" pitchFamily="34" charset="0"/>
              </a:rPr>
              <a:t>Dashboard</a:t>
            </a:r>
            <a:endParaRPr lang="en-US" sz="4000" b="0" dirty="0">
              <a:solidFill>
                <a:schemeClr val="tx1">
                  <a:lumMod val="75000"/>
                  <a:lumOff val="2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16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2B5F46-2387-5040-B39E-1955D325290F}"/>
              </a:ext>
            </a:extLst>
          </p:cNvPr>
          <p:cNvSpPr/>
          <p:nvPr/>
        </p:nvSpPr>
        <p:spPr>
          <a:xfrm>
            <a:off x="3226905" y="1967061"/>
            <a:ext cx="5923722" cy="2923877"/>
          </a:xfrm>
          <a:prstGeom prst="rect">
            <a:avLst/>
          </a:prstGeom>
        </p:spPr>
        <p:txBody>
          <a:bodyPr wrap="square">
            <a:spAutoFit/>
          </a:bodyPr>
          <a:lstStyle/>
          <a:p>
            <a:r>
              <a:rPr lang="en-US" sz="4800" b="1" dirty="0">
                <a:effectLst/>
                <a:latin typeface="Arial" panose="020B0604020202020204" pitchFamily="34" charset="0"/>
                <a:cs typeface="Arial" panose="020B0604020202020204" pitchFamily="34" charset="0"/>
              </a:rPr>
              <a:t>Design</a:t>
            </a:r>
            <a:r>
              <a:rPr lang="en-US" sz="4000" dirty="0">
                <a:effectLst/>
                <a:latin typeface="Arial" panose="020B0604020202020204" pitchFamily="34" charset="0"/>
                <a:cs typeface="Arial" panose="020B0604020202020204" pitchFamily="34" charset="0"/>
              </a:rPr>
              <a:t> is not just what it looks and feels.</a:t>
            </a:r>
          </a:p>
          <a:p>
            <a:r>
              <a:rPr lang="en-US" sz="4000" dirty="0">
                <a:effectLst/>
                <a:latin typeface="Arial" panose="020B0604020202020204" pitchFamily="34" charset="0"/>
                <a:cs typeface="Arial" panose="020B0604020202020204" pitchFamily="34" charset="0"/>
              </a:rPr>
              <a:t>Design is </a:t>
            </a:r>
            <a:r>
              <a:rPr lang="en-US" sz="4800" b="1" dirty="0">
                <a:effectLst/>
                <a:latin typeface="Arial" panose="020B0604020202020204" pitchFamily="34" charset="0"/>
                <a:cs typeface="Arial" panose="020B0604020202020204" pitchFamily="34" charset="0"/>
              </a:rPr>
              <a:t>how it works</a:t>
            </a:r>
          </a:p>
        </p:txBody>
      </p:sp>
      <p:cxnSp>
        <p:nvCxnSpPr>
          <p:cNvPr id="6" name="Straight Connector 5">
            <a:extLst>
              <a:ext uri="{FF2B5EF4-FFF2-40B4-BE49-F238E27FC236}">
                <a16:creationId xmlns:a16="http://schemas.microsoft.com/office/drawing/2014/main" id="{CB09EDA4-13EA-5D4D-B40F-8DC1E0182F81}"/>
              </a:ext>
            </a:extLst>
          </p:cNvPr>
          <p:cNvCxnSpPr>
            <a:cxnSpLocks/>
          </p:cNvCxnSpPr>
          <p:nvPr/>
        </p:nvCxnSpPr>
        <p:spPr>
          <a:xfrm>
            <a:off x="7460974" y="5300871"/>
            <a:ext cx="735496" cy="0"/>
          </a:xfrm>
          <a:prstGeom prst="line">
            <a:avLst/>
          </a:prstGeom>
          <a:ln>
            <a:solidFill>
              <a:srgbClr val="27315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C1CD92-147F-E445-BD74-637661D64C55}"/>
              </a:ext>
            </a:extLst>
          </p:cNvPr>
          <p:cNvSpPr txBox="1"/>
          <p:nvPr/>
        </p:nvSpPr>
        <p:spPr>
          <a:xfrm>
            <a:off x="8289236" y="5116205"/>
            <a:ext cx="172278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Steve Jobs</a:t>
            </a:r>
          </a:p>
        </p:txBody>
      </p:sp>
    </p:spTree>
    <p:extLst>
      <p:ext uri="{BB962C8B-B14F-4D97-AF65-F5344CB8AC3E}">
        <p14:creationId xmlns:p14="http://schemas.microsoft.com/office/powerpoint/2010/main" val="202007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785</Words>
  <Application>Microsoft Macintosh PowerPoint</Application>
  <PresentationFormat>Widescreen</PresentationFormat>
  <Paragraphs>112</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duDaniel</dc:creator>
  <cp:lastModifiedBy>Jia Yang</cp:lastModifiedBy>
  <cp:revision>32</cp:revision>
  <dcterms:created xsi:type="dcterms:W3CDTF">2019-05-06T00:53:17Z</dcterms:created>
  <dcterms:modified xsi:type="dcterms:W3CDTF">2019-06-26T21:37:15Z</dcterms:modified>
</cp:coreProperties>
</file>